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6"/>
  </p:notesMasterIdLst>
  <p:handoutMasterIdLst>
    <p:handoutMasterId r:id="rId27"/>
  </p:handoutMasterIdLst>
  <p:sldIdLst>
    <p:sldId id="876" r:id="rId3"/>
    <p:sldId id="976" r:id="rId4"/>
    <p:sldId id="977" r:id="rId5"/>
    <p:sldId id="971" r:id="rId6"/>
    <p:sldId id="972" r:id="rId7"/>
    <p:sldId id="973" r:id="rId8"/>
    <p:sldId id="938" r:id="rId9"/>
    <p:sldId id="944" r:id="rId10"/>
    <p:sldId id="958" r:id="rId11"/>
    <p:sldId id="935" r:id="rId12"/>
    <p:sldId id="967" r:id="rId13"/>
    <p:sldId id="951" r:id="rId14"/>
    <p:sldId id="970" r:id="rId15"/>
    <p:sldId id="952" r:id="rId16"/>
    <p:sldId id="969" r:id="rId17"/>
    <p:sldId id="948" r:id="rId18"/>
    <p:sldId id="941" r:id="rId19"/>
    <p:sldId id="965" r:id="rId20"/>
    <p:sldId id="966" r:id="rId21"/>
    <p:sldId id="968" r:id="rId22"/>
    <p:sldId id="937" r:id="rId23"/>
    <p:sldId id="975" r:id="rId24"/>
    <p:sldId id="880" r:id="rId25"/>
  </p:sldIdLst>
  <p:sldSz cx="12192000" cy="6858000"/>
  <p:notesSz cx="10234613"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26">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87722"/>
    <a:srgbClr val="FF9933"/>
    <a:srgbClr val="FAFAFA"/>
    <a:srgbClr val="FDFDFD"/>
    <a:srgbClr val="FCFCF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autoAdjust="0"/>
  </p:normalViewPr>
  <p:slideViewPr>
    <p:cSldViewPr snapToGrid="0">
      <p:cViewPr>
        <p:scale>
          <a:sx n="100" d="100"/>
          <a:sy n="100" d="100"/>
        </p:scale>
        <p:origin x="-864" y="-294"/>
      </p:cViewPr>
      <p:guideLst>
        <p:guide orient="horz" pos="2226"/>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12" Type="http://schemas.openxmlformats.org/officeDocument/2006/relationships/image" Target="../media/image59.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435304" cy="354580"/>
          </a:xfrm>
          <a:prstGeom prst="rect">
            <a:avLst/>
          </a:prstGeom>
        </p:spPr>
        <p:txBody>
          <a:bodyPr vert="horz" lIns="91432" tIns="45717" rIns="91432" bIns="45717" rtlCol="0"/>
          <a:lstStyle>
            <a:lvl1pPr algn="l">
              <a:defRPr sz="1200"/>
            </a:lvl1pPr>
          </a:lstStyle>
          <a:p>
            <a:endParaRPr lang="zh-CN" altLang="en-US"/>
          </a:p>
        </p:txBody>
      </p:sp>
      <p:sp>
        <p:nvSpPr>
          <p:cNvPr id="3" name="日期占位符 2"/>
          <p:cNvSpPr>
            <a:spLocks noGrp="1"/>
          </p:cNvSpPr>
          <p:nvPr>
            <p:ph type="dt" sz="quarter" idx="1"/>
          </p:nvPr>
        </p:nvSpPr>
        <p:spPr>
          <a:xfrm>
            <a:off x="5797023" y="0"/>
            <a:ext cx="4435304" cy="354580"/>
          </a:xfrm>
          <a:prstGeom prst="rect">
            <a:avLst/>
          </a:prstGeom>
        </p:spPr>
        <p:txBody>
          <a:bodyPr vert="horz" lIns="91432" tIns="45717" rIns="91432" bIns="45717" rtlCol="0"/>
          <a:lstStyle>
            <a:lvl1pPr algn="r">
              <a:defRPr sz="1200"/>
            </a:lvl1pPr>
          </a:lstStyle>
          <a:p>
            <a:fld id="{CE8E4FC5-65A6-423E-A653-EE7546D8EEF9}" type="datetimeFigureOut">
              <a:rPr lang="zh-CN" altLang="en-US" smtClean="0"/>
              <a:t>2024/9/9</a:t>
            </a:fld>
            <a:endParaRPr lang="zh-CN" altLang="en-US"/>
          </a:p>
        </p:txBody>
      </p:sp>
      <p:sp>
        <p:nvSpPr>
          <p:cNvPr id="4" name="页脚占位符 3"/>
          <p:cNvSpPr>
            <a:spLocks noGrp="1"/>
          </p:cNvSpPr>
          <p:nvPr>
            <p:ph type="ftr" sz="quarter" idx="2"/>
          </p:nvPr>
        </p:nvSpPr>
        <p:spPr>
          <a:xfrm>
            <a:off x="2" y="6743620"/>
            <a:ext cx="4435304" cy="354580"/>
          </a:xfrm>
          <a:prstGeom prst="rect">
            <a:avLst/>
          </a:prstGeom>
        </p:spPr>
        <p:txBody>
          <a:bodyPr vert="horz" lIns="91432" tIns="45717" rIns="91432" bIns="45717"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797023" y="6743620"/>
            <a:ext cx="4435304" cy="354580"/>
          </a:xfrm>
          <a:prstGeom prst="rect">
            <a:avLst/>
          </a:prstGeom>
        </p:spPr>
        <p:txBody>
          <a:bodyPr vert="horz" lIns="91432" tIns="45717" rIns="91432" bIns="45717" rtlCol="0" anchor="b"/>
          <a:lstStyle>
            <a:lvl1pPr algn="r">
              <a:defRPr sz="1200"/>
            </a:lvl1pPr>
          </a:lstStyle>
          <a:p>
            <a:fld id="{9D3EB2D2-5D70-43F3-B73C-52590FE77D6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436114" cy="355363"/>
          </a:xfrm>
          <a:prstGeom prst="rect">
            <a:avLst/>
          </a:prstGeom>
        </p:spPr>
        <p:txBody>
          <a:bodyPr vert="horz" lIns="94760" tIns="47380" rIns="94760" bIns="47380" rtlCol="0"/>
          <a:lstStyle>
            <a:lvl1pPr algn="l">
              <a:defRPr sz="1200"/>
            </a:lvl1pPr>
          </a:lstStyle>
          <a:p>
            <a:endParaRPr lang="en-US"/>
          </a:p>
        </p:txBody>
      </p:sp>
      <p:sp>
        <p:nvSpPr>
          <p:cNvPr id="3" name="Date Placeholder 2"/>
          <p:cNvSpPr>
            <a:spLocks noGrp="1"/>
          </p:cNvSpPr>
          <p:nvPr>
            <p:ph type="dt" idx="1"/>
          </p:nvPr>
        </p:nvSpPr>
        <p:spPr>
          <a:xfrm>
            <a:off x="5796111" y="1"/>
            <a:ext cx="4436114" cy="355363"/>
          </a:xfrm>
          <a:prstGeom prst="rect">
            <a:avLst/>
          </a:prstGeom>
        </p:spPr>
        <p:txBody>
          <a:bodyPr vert="horz" lIns="94760" tIns="47380" rIns="94760" bIns="47380" rtlCol="0"/>
          <a:lstStyle>
            <a:lvl1pPr algn="r">
              <a:defRPr sz="1200"/>
            </a:lvl1pPr>
          </a:lstStyle>
          <a:p>
            <a:fld id="{2A482B5D-489C-45BA-BF9E-AAC5ED49F030}" type="datetimeFigureOut">
              <a:rPr lang="en-US" smtClean="0"/>
              <a:t>9/9/2024</a:t>
            </a:fld>
            <a:endParaRPr lang="en-US"/>
          </a:p>
        </p:txBody>
      </p:sp>
      <p:sp>
        <p:nvSpPr>
          <p:cNvPr id="4" name="Slide Image Placeholder 3"/>
          <p:cNvSpPr>
            <a:spLocks noGrp="1" noRot="1" noChangeAspect="1"/>
          </p:cNvSpPr>
          <p:nvPr>
            <p:ph type="sldImg" idx="2"/>
          </p:nvPr>
        </p:nvSpPr>
        <p:spPr>
          <a:xfrm>
            <a:off x="2989263" y="887413"/>
            <a:ext cx="4256087" cy="2395537"/>
          </a:xfrm>
          <a:prstGeom prst="rect">
            <a:avLst/>
          </a:prstGeom>
          <a:noFill/>
          <a:ln w="12700">
            <a:solidFill>
              <a:prstClr val="black"/>
            </a:solidFill>
          </a:ln>
        </p:spPr>
        <p:txBody>
          <a:bodyPr vert="horz" lIns="94760" tIns="47380" rIns="94760" bIns="47380" rtlCol="0" anchor="ctr"/>
          <a:lstStyle/>
          <a:p>
            <a:endParaRPr lang="en-US"/>
          </a:p>
        </p:txBody>
      </p:sp>
      <p:sp>
        <p:nvSpPr>
          <p:cNvPr id="5" name="Notes Placeholder 4"/>
          <p:cNvSpPr>
            <a:spLocks noGrp="1"/>
          </p:cNvSpPr>
          <p:nvPr>
            <p:ph type="body" sz="quarter" idx="3"/>
          </p:nvPr>
        </p:nvSpPr>
        <p:spPr>
          <a:xfrm>
            <a:off x="1022986" y="3416248"/>
            <a:ext cx="8188646" cy="2795214"/>
          </a:xfrm>
          <a:prstGeom prst="rect">
            <a:avLst/>
          </a:prstGeom>
        </p:spPr>
        <p:txBody>
          <a:bodyPr vert="horz" lIns="94760" tIns="47380" rIns="94760" bIns="473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6743938"/>
            <a:ext cx="4436114" cy="355363"/>
          </a:xfrm>
          <a:prstGeom prst="rect">
            <a:avLst/>
          </a:prstGeom>
        </p:spPr>
        <p:txBody>
          <a:bodyPr vert="horz" lIns="94760" tIns="47380" rIns="94760" bIns="47380" rtlCol="0" anchor="b"/>
          <a:lstStyle>
            <a:lvl1pPr algn="l">
              <a:defRPr sz="1200"/>
            </a:lvl1pPr>
          </a:lstStyle>
          <a:p>
            <a:endParaRPr lang="en-US"/>
          </a:p>
        </p:txBody>
      </p:sp>
      <p:sp>
        <p:nvSpPr>
          <p:cNvPr id="7" name="Slide Number Placeholder 6"/>
          <p:cNvSpPr>
            <a:spLocks noGrp="1"/>
          </p:cNvSpPr>
          <p:nvPr>
            <p:ph type="sldNum" sz="quarter" idx="5"/>
          </p:nvPr>
        </p:nvSpPr>
        <p:spPr>
          <a:xfrm>
            <a:off x="5796111" y="6743938"/>
            <a:ext cx="4436114" cy="355363"/>
          </a:xfrm>
          <a:prstGeom prst="rect">
            <a:avLst/>
          </a:prstGeom>
        </p:spPr>
        <p:txBody>
          <a:bodyPr vert="horz" lIns="94760" tIns="47380" rIns="94760" bIns="47380" rtlCol="0" anchor="b"/>
          <a:lstStyle>
            <a:lvl1pPr algn="r">
              <a:defRPr sz="1200"/>
            </a:lvl1pPr>
          </a:lstStyle>
          <a:p>
            <a:fld id="{2928D437-CCFF-4456-A358-EF2524F08109}" type="slidenum">
              <a:rPr lang="en-US" smtClean="0"/>
              <a:t>‹#›</a:t>
            </a:fld>
            <a:endParaRPr lang="en-US"/>
          </a:p>
        </p:txBody>
      </p:sp>
    </p:spTree>
    <p:extLst>
      <p:ext uri="{BB962C8B-B14F-4D97-AF65-F5344CB8AC3E}">
        <p14:creationId xmlns:p14="http://schemas.microsoft.com/office/powerpoint/2010/main" val="3852999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solidFill>
                  <a:prstClr val="black"/>
                </a:solidFill>
              </a:rPr>
              <a:t>13</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23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28D437-CCFF-4456-A358-EF2524F08109}"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10" name="Group 9"/>
          <p:cNvGrpSpPr/>
          <p:nvPr userDrawn="1"/>
        </p:nvGrpSpPr>
        <p:grpSpPr>
          <a:xfrm>
            <a:off x="0" y="0"/>
            <a:ext cx="12192000" cy="914400"/>
            <a:chOff x="0" y="0"/>
            <a:chExt cx="12192000" cy="914400"/>
          </a:xfrm>
        </p:grpSpPr>
        <p:pic>
          <p:nvPicPr>
            <p:cNvPr id="8" name="Picture 7" descr="Background pattern&#10;&#10;Description automatically generated with low confidence"/>
            <p:cNvPicPr>
              <a:picLocks noChangeAspect="1"/>
            </p:cNvPicPr>
            <p:nvPr userDrawn="1"/>
          </p:nvPicPr>
          <p:blipFill rotWithShape="1">
            <a:blip r:embed="rId2" cstate="hqprint"/>
            <a:srcRect/>
            <a:stretch>
              <a:fillRect/>
            </a:stretch>
          </p:blipFill>
          <p:spPr>
            <a:xfrm flipH="1">
              <a:off x="0" y="0"/>
              <a:ext cx="12192000" cy="914400"/>
            </a:xfrm>
            <a:prstGeom prst="rect">
              <a:avLst/>
            </a:prstGeom>
          </p:spPr>
        </p:pic>
        <p:pic>
          <p:nvPicPr>
            <p:cNvPr id="9" name="Picture 8" descr="A picture containing text, electronics&#10;&#10;Description automatically generated"/>
            <p:cNvPicPr>
              <a:picLocks noChangeAspect="1"/>
            </p:cNvPicPr>
            <p:nvPr userDrawn="1"/>
          </p:nvPicPr>
          <p:blipFill rotWithShape="1">
            <a:blip r:embed="rId3" cstate="hqprint">
              <a:alphaModFix amt="20000"/>
            </a:blip>
            <a:srcRect/>
            <a:stretch>
              <a:fillRect/>
            </a:stretch>
          </p:blipFill>
          <p:spPr>
            <a:xfrm>
              <a:off x="0" y="0"/>
              <a:ext cx="12192000" cy="914400"/>
            </a:xfrm>
            <a:prstGeom prst="rect">
              <a:avLst/>
            </a:prstGeom>
          </p:spPr>
        </p:pic>
      </p:grpSp>
      <p:sp>
        <p:nvSpPr>
          <p:cNvPr id="2" name="標題 1"/>
          <p:cNvSpPr>
            <a:spLocks noGrp="1"/>
          </p:cNvSpPr>
          <p:nvPr>
            <p:ph type="ctrTitle"/>
          </p:nvPr>
        </p:nvSpPr>
        <p:spPr>
          <a:xfrm>
            <a:off x="1524000" y="1122363"/>
            <a:ext cx="9144000" cy="2387600"/>
          </a:xfrm>
        </p:spPr>
        <p:txBody>
          <a:bodyPr anchor="b">
            <a:normAutofit/>
          </a:bodyPr>
          <a:lstStyle>
            <a:lvl1pPr algn="l">
              <a:defRPr sz="5400">
                <a:solidFill>
                  <a:srgbClr val="00B0F0"/>
                </a:solidFill>
              </a:defRPr>
            </a:lvl1pPr>
          </a:lstStyle>
          <a:p>
            <a:r>
              <a:rPr lang="en-US" altLang="zh-TW" dirty="0"/>
              <a:t>Click to edit Master title style</a:t>
            </a:r>
            <a:endParaRPr lang="en-US" dirty="0"/>
          </a:p>
        </p:txBody>
      </p:sp>
      <p:sp>
        <p:nvSpPr>
          <p:cNvPr id="3" name="副標題 2"/>
          <p:cNvSpPr>
            <a:spLocks noGrp="1"/>
          </p:cNvSpPr>
          <p:nvPr>
            <p:ph type="subTitle" idx="1"/>
          </p:nvPr>
        </p:nvSpPr>
        <p:spPr>
          <a:xfrm>
            <a:off x="1524000" y="3602038"/>
            <a:ext cx="9144000" cy="1655762"/>
          </a:xfrm>
        </p:spPr>
        <p:txBody>
          <a:bodyPr anchor="t"/>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dirty="0"/>
              <a:t>Click to edit Master subtitle style</a:t>
            </a:r>
            <a:endParaRPr lang="en-US" dirty="0"/>
          </a:p>
        </p:txBody>
      </p:sp>
      <p:sp>
        <p:nvSpPr>
          <p:cNvPr id="4" name="日期版面配置區 3"/>
          <p:cNvSpPr>
            <a:spLocks noGrp="1"/>
          </p:cNvSpPr>
          <p:nvPr>
            <p:ph type="dt" sz="half" idx="10"/>
          </p:nvPr>
        </p:nvSpPr>
        <p:spPr>
          <a:xfrm>
            <a:off x="838200" y="6550660"/>
            <a:ext cx="2743200" cy="365125"/>
          </a:xfrm>
          <a:prstGeom prst="rect">
            <a:avLst/>
          </a:prstGeom>
        </p:spPr>
        <p:txBody>
          <a:bodyPr anchor="ctr"/>
          <a:lstStyle>
            <a:lvl1pPr>
              <a:defRPr sz="1200">
                <a:solidFill>
                  <a:schemeClr val="bg1">
                    <a:lumMod val="95000"/>
                  </a:schemeClr>
                </a:solidFill>
              </a:defRPr>
            </a:lvl1pPr>
          </a:lstStyle>
          <a:p>
            <a:fld id="{4A1F3CF2-7227-42F7-94BD-3EB6C5824D04}" type="datetime1">
              <a:rPr lang="en-US" smtClean="0"/>
              <a:t>9/9/2024</a:t>
            </a:fld>
            <a:endParaRPr lang="en-US" sz="1200" dirty="0"/>
          </a:p>
        </p:txBody>
      </p:sp>
      <p:sp>
        <p:nvSpPr>
          <p:cNvPr id="5" name="頁尾版面配置區 4"/>
          <p:cNvSpPr>
            <a:spLocks noGrp="1"/>
          </p:cNvSpPr>
          <p:nvPr>
            <p:ph type="ftr" sz="quarter" idx="11"/>
          </p:nvPr>
        </p:nvSpPr>
        <p:spPr>
          <a:xfrm>
            <a:off x="4038600" y="6550660"/>
            <a:ext cx="4114800" cy="365125"/>
          </a:xfrm>
          <a:prstGeom prst="rect">
            <a:avLst/>
          </a:prstGeom>
        </p:spPr>
        <p:txBody>
          <a:bodyPr anchor="ctr"/>
          <a:lstStyle>
            <a:lvl1pPr algn="ctr">
              <a:defRPr sz="1200">
                <a:solidFill>
                  <a:schemeClr val="bg1">
                    <a:lumMod val="95000"/>
                  </a:schemeClr>
                </a:solidFill>
              </a:defRPr>
            </a:lvl1pPr>
          </a:lstStyle>
          <a:p>
            <a:pPr algn="ctr"/>
            <a:r>
              <a:rPr lang="en-US" dirty="0"/>
              <a:t>CAiRS </a:t>
            </a:r>
            <a:r>
              <a:rPr lang="en-US" dirty="0">
                <a:latin typeface="Lato"/>
              </a:rPr>
              <a:t>© </a:t>
            </a:r>
            <a:r>
              <a:rPr lang="en-US" dirty="0"/>
              <a:t>2022</a:t>
            </a:r>
          </a:p>
        </p:txBody>
      </p:sp>
      <p:sp>
        <p:nvSpPr>
          <p:cNvPr id="6" name="投影片編號版面配置區 5"/>
          <p:cNvSpPr>
            <a:spLocks noGrp="1"/>
          </p:cNvSpPr>
          <p:nvPr>
            <p:ph type="sldNum" sz="quarter" idx="12"/>
          </p:nvPr>
        </p:nvSpPr>
        <p:spPr>
          <a:xfrm>
            <a:off x="8610600" y="6550660"/>
            <a:ext cx="2743200" cy="365125"/>
          </a:xfrm>
          <a:prstGeom prst="rect">
            <a:avLst/>
          </a:prstGeom>
        </p:spPr>
        <p:txBody>
          <a:bodyPr anchor="ctr"/>
          <a:lstStyle>
            <a:lvl1pPr algn="r">
              <a:defRPr sz="1200">
                <a:solidFill>
                  <a:schemeClr val="bg1">
                    <a:lumMod val="95000"/>
                  </a:schemeClr>
                </a:solidFill>
              </a:defRPr>
            </a:lvl1pPr>
          </a:lstStyle>
          <a:p>
            <a:pPr algn="r"/>
            <a:fld id="{DC56E93C-916F-4253-8F9C-AC53CCEBE614}"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tx1">
                    <a:lumMod val="65000"/>
                    <a:lumOff val="35000"/>
                  </a:schemeClr>
                </a:solidFill>
              </a:defRPr>
            </a:lvl1pPr>
          </a:lstStyle>
          <a:p>
            <a:r>
              <a:rPr lang="en-US" altLang="zh-TW"/>
              <a:t>Click to edit Master title style</a:t>
            </a:r>
            <a:endParaRPr lang="en-US"/>
          </a:p>
        </p:txBody>
      </p:sp>
      <p:sp>
        <p:nvSpPr>
          <p:cNvPr id="3" name="直排文字版面配置區 2"/>
          <p:cNvSpPr>
            <a:spLocks noGrp="1"/>
          </p:cNvSpPr>
          <p:nvPr>
            <p:ph type="body" orient="vert" idx="1"/>
          </p:nvPr>
        </p:nvSpPr>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3868209E-BFEB-4E99-B140-66B6783DDE7C}" type="datetime1">
              <a:rPr lang="en-US" smtClean="0"/>
              <a:t>9/9/2024</a:t>
            </a:fld>
            <a:endParaRPr lang="en-US" dirty="0">
              <a:solidFill>
                <a:schemeClr val="bg1">
                  <a:lumMod val="95000"/>
                </a:schemeClr>
              </a:solidFill>
            </a:endParaRPr>
          </a:p>
        </p:txBody>
      </p:sp>
      <p:sp>
        <p:nvSpPr>
          <p:cNvPr id="8"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t>CAiRS </a:t>
            </a:r>
            <a:r>
              <a:rPr lang="en-US" dirty="0">
                <a:latin typeface="Lato"/>
              </a:rPr>
              <a:t>© </a:t>
            </a:r>
            <a:r>
              <a:rPr lang="en-US" dirty="0"/>
              <a:t>2022</a:t>
            </a:r>
          </a:p>
        </p:txBody>
      </p:sp>
      <p:sp>
        <p:nvSpPr>
          <p:cNvPr id="9"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t>‹#›</a:t>
            </a:fld>
            <a:endParaRPr lang="en-US" dirty="0">
              <a:solidFill>
                <a:schemeClr val="bg1">
                  <a:lumMod val="95000"/>
                </a:scheme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lvl1pPr>
              <a:defRPr>
                <a:solidFill>
                  <a:schemeClr val="tx1">
                    <a:lumMod val="65000"/>
                    <a:lumOff val="35000"/>
                  </a:schemeClr>
                </a:solidFill>
              </a:defRPr>
            </a:lvl1pPr>
          </a:lstStyle>
          <a:p>
            <a:r>
              <a:rPr lang="en-US" altLang="zh-TW"/>
              <a:t>Click to edit Master title style</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2E28AF43-FBFF-42C0-9118-4CA393EB8322}" type="datetime1">
              <a:rPr lang="en-US" smtClean="0"/>
              <a:t>9/9/2024</a:t>
            </a:fld>
            <a:endParaRPr lang="en-US" dirty="0">
              <a:solidFill>
                <a:schemeClr val="bg1">
                  <a:lumMod val="95000"/>
                </a:schemeClr>
              </a:solidFill>
            </a:endParaRPr>
          </a:p>
        </p:txBody>
      </p:sp>
      <p:sp>
        <p:nvSpPr>
          <p:cNvPr id="8"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t>CAiRS </a:t>
            </a:r>
            <a:r>
              <a:rPr lang="en-US" dirty="0">
                <a:latin typeface="Lato"/>
              </a:rPr>
              <a:t>© </a:t>
            </a:r>
            <a:r>
              <a:rPr lang="en-US" dirty="0"/>
              <a:t>2022</a:t>
            </a:r>
          </a:p>
        </p:txBody>
      </p:sp>
      <p:sp>
        <p:nvSpPr>
          <p:cNvPr id="9"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t>‹#›</a:t>
            </a:fld>
            <a:endParaRPr lang="en-US" dirty="0">
              <a:solidFill>
                <a:schemeClr val="bg1">
                  <a:lumMod val="95000"/>
                </a:scheme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10" name="Group 9"/>
          <p:cNvGrpSpPr/>
          <p:nvPr userDrawn="1"/>
        </p:nvGrpSpPr>
        <p:grpSpPr>
          <a:xfrm>
            <a:off x="0" y="0"/>
            <a:ext cx="12192000" cy="914400"/>
            <a:chOff x="0" y="0"/>
            <a:chExt cx="12192000" cy="914400"/>
          </a:xfrm>
        </p:grpSpPr>
        <p:pic>
          <p:nvPicPr>
            <p:cNvPr id="8" name="Picture 7" descr="Background pattern&#10;&#10;Description automatically generated with low confidence"/>
            <p:cNvPicPr>
              <a:picLocks noChangeAspect="1"/>
            </p:cNvPicPr>
            <p:nvPr userDrawn="1"/>
          </p:nvPicPr>
          <p:blipFill rotWithShape="1">
            <a:blip r:embed="rId2" cstate="hqprint"/>
            <a:srcRect/>
            <a:stretch>
              <a:fillRect/>
            </a:stretch>
          </p:blipFill>
          <p:spPr>
            <a:xfrm flipH="1">
              <a:off x="0" y="0"/>
              <a:ext cx="12192000" cy="914400"/>
            </a:xfrm>
            <a:prstGeom prst="rect">
              <a:avLst/>
            </a:prstGeom>
          </p:spPr>
        </p:pic>
        <p:pic>
          <p:nvPicPr>
            <p:cNvPr id="9" name="Picture 8" descr="A picture containing text, electronics&#10;&#10;Description automatically generated"/>
            <p:cNvPicPr>
              <a:picLocks noChangeAspect="1"/>
            </p:cNvPicPr>
            <p:nvPr userDrawn="1"/>
          </p:nvPicPr>
          <p:blipFill rotWithShape="1">
            <a:blip r:embed="rId3" cstate="hqprint">
              <a:alphaModFix amt="20000"/>
            </a:blip>
            <a:srcRect/>
            <a:stretch>
              <a:fillRect/>
            </a:stretch>
          </p:blipFill>
          <p:spPr>
            <a:xfrm>
              <a:off x="0" y="0"/>
              <a:ext cx="12192000" cy="914400"/>
            </a:xfrm>
            <a:prstGeom prst="rect">
              <a:avLst/>
            </a:prstGeom>
          </p:spPr>
        </p:pic>
      </p:grpSp>
      <p:sp>
        <p:nvSpPr>
          <p:cNvPr id="2" name="標題 1"/>
          <p:cNvSpPr>
            <a:spLocks noGrp="1"/>
          </p:cNvSpPr>
          <p:nvPr>
            <p:ph type="ctrTitle"/>
          </p:nvPr>
        </p:nvSpPr>
        <p:spPr>
          <a:xfrm>
            <a:off x="1524000" y="1122363"/>
            <a:ext cx="9144000" cy="2387600"/>
          </a:xfrm>
        </p:spPr>
        <p:txBody>
          <a:bodyPr anchor="b">
            <a:normAutofit/>
          </a:bodyPr>
          <a:lstStyle>
            <a:lvl1pPr algn="l">
              <a:defRPr sz="5400">
                <a:solidFill>
                  <a:srgbClr val="00B0F0"/>
                </a:solidFill>
              </a:defRPr>
            </a:lvl1pPr>
          </a:lstStyle>
          <a:p>
            <a:r>
              <a:rPr lang="en-US" altLang="zh-TW" dirty="0"/>
              <a:t>Click to edit Master title style</a:t>
            </a:r>
            <a:endParaRPr lang="en-US" dirty="0"/>
          </a:p>
        </p:txBody>
      </p:sp>
      <p:sp>
        <p:nvSpPr>
          <p:cNvPr id="3" name="副標題 2"/>
          <p:cNvSpPr>
            <a:spLocks noGrp="1"/>
          </p:cNvSpPr>
          <p:nvPr>
            <p:ph type="subTitle" idx="1"/>
          </p:nvPr>
        </p:nvSpPr>
        <p:spPr>
          <a:xfrm>
            <a:off x="1524000" y="3602038"/>
            <a:ext cx="9144000" cy="1655762"/>
          </a:xfrm>
        </p:spPr>
        <p:txBody>
          <a:bodyPr anchor="t"/>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dirty="0"/>
              <a:t>Click to edit Master subtitle style</a:t>
            </a:r>
            <a:endParaRPr lang="en-US" dirty="0"/>
          </a:p>
        </p:txBody>
      </p:sp>
      <p:sp>
        <p:nvSpPr>
          <p:cNvPr id="4" name="日期版面配置區 3"/>
          <p:cNvSpPr>
            <a:spLocks noGrp="1"/>
          </p:cNvSpPr>
          <p:nvPr>
            <p:ph type="dt" sz="half" idx="10"/>
          </p:nvPr>
        </p:nvSpPr>
        <p:spPr>
          <a:xfrm>
            <a:off x="838200" y="6550660"/>
            <a:ext cx="2743200" cy="365125"/>
          </a:xfrm>
          <a:prstGeom prst="rect">
            <a:avLst/>
          </a:prstGeom>
        </p:spPr>
        <p:txBody>
          <a:bodyPr anchor="ctr"/>
          <a:lstStyle>
            <a:lvl1pPr>
              <a:defRPr sz="1200">
                <a:solidFill>
                  <a:schemeClr val="bg1">
                    <a:lumMod val="95000"/>
                  </a:schemeClr>
                </a:solidFill>
              </a:defRPr>
            </a:lvl1pPr>
          </a:lstStyle>
          <a:p>
            <a:fld id="{4A1F3CF2-7227-42F7-94BD-3EB6C5824D04}" type="datetime1">
              <a:rPr lang="en-US" smtClean="0">
                <a:solidFill>
                  <a:prstClr val="white">
                    <a:lumMod val="95000"/>
                  </a:prstClr>
                </a:solidFill>
              </a:rPr>
              <a:t>9/9/2024</a:t>
            </a:fld>
            <a:endParaRPr lang="en-US" dirty="0">
              <a:solidFill>
                <a:prstClr val="white">
                  <a:lumMod val="95000"/>
                </a:prstClr>
              </a:solidFill>
            </a:endParaRPr>
          </a:p>
        </p:txBody>
      </p:sp>
      <p:sp>
        <p:nvSpPr>
          <p:cNvPr id="5" name="頁尾版面配置區 4"/>
          <p:cNvSpPr>
            <a:spLocks noGrp="1"/>
          </p:cNvSpPr>
          <p:nvPr>
            <p:ph type="ftr" sz="quarter" idx="11"/>
          </p:nvPr>
        </p:nvSpPr>
        <p:spPr>
          <a:xfrm>
            <a:off x="4038600" y="6550660"/>
            <a:ext cx="4114800" cy="365125"/>
          </a:xfrm>
          <a:prstGeom prst="rect">
            <a:avLst/>
          </a:prstGeom>
        </p:spPr>
        <p:txBody>
          <a:bodyPr anchor="ctr"/>
          <a:lstStyle>
            <a:lvl1pPr algn="ctr">
              <a:defRPr sz="1200">
                <a:solidFill>
                  <a:schemeClr val="bg1">
                    <a:lumMod val="95000"/>
                  </a:schemeClr>
                </a:solidFill>
              </a:defRPr>
            </a:lvl1pP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6" name="投影片編號版面配置區 5"/>
          <p:cNvSpPr>
            <a:spLocks noGrp="1"/>
          </p:cNvSpPr>
          <p:nvPr>
            <p:ph type="sldNum" sz="quarter" idx="12"/>
          </p:nvPr>
        </p:nvSpPr>
        <p:spPr>
          <a:xfrm>
            <a:off x="8610600" y="6550660"/>
            <a:ext cx="2743200" cy="365125"/>
          </a:xfrm>
          <a:prstGeom prst="rect">
            <a:avLst/>
          </a:prstGeom>
        </p:spPr>
        <p:txBody>
          <a:bodyPr anchor="ctr"/>
          <a:lstStyle>
            <a:lvl1pPr algn="r">
              <a:defRPr sz="1200">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tx1">
                    <a:lumMod val="65000"/>
                    <a:lumOff val="35000"/>
                  </a:schemeClr>
                </a:solidFill>
              </a:defRPr>
            </a:lvl1pPr>
          </a:lstStyle>
          <a:p>
            <a:r>
              <a:rPr lang="en-US" altLang="zh-TW"/>
              <a:t>Click to edit Master title style</a:t>
            </a:r>
            <a:endParaRPr lang="en-US" dirty="0"/>
          </a:p>
        </p:txBody>
      </p:sp>
      <p:sp>
        <p:nvSpPr>
          <p:cNvPr id="3" name="內容版面配置區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日期版面配置區 3"/>
          <p:cNvSpPr>
            <a:spLocks noGrp="1"/>
          </p:cNvSpPr>
          <p:nvPr>
            <p:ph type="dt" sz="half" idx="10"/>
          </p:nvPr>
        </p:nvSpPr>
        <p:spPr>
          <a:xfrm>
            <a:off x="838200" y="6550660"/>
            <a:ext cx="2743200" cy="365125"/>
          </a:xfrm>
          <a:prstGeom prst="rect">
            <a:avLst/>
          </a:prstGeom>
        </p:spPr>
        <p:txBody>
          <a:bodyPr anchor="ctr"/>
          <a:lstStyle>
            <a:lvl1pPr>
              <a:defRPr>
                <a:solidFill>
                  <a:schemeClr val="bg1">
                    <a:lumMod val="95000"/>
                  </a:schemeClr>
                </a:solidFill>
              </a:defRPr>
            </a:lvl1pPr>
          </a:lstStyle>
          <a:p>
            <a:fld id="{8DD4A2AD-070E-4CBB-9C28-4785188B7962}" type="datetime1">
              <a:rPr lang="en-US" smtClean="0">
                <a:solidFill>
                  <a:prstClr val="white">
                    <a:lumMod val="95000"/>
                  </a:prstClr>
                </a:solidFill>
              </a:rPr>
              <a:t>9/9/2024</a:t>
            </a:fld>
            <a:endParaRPr lang="en-US" dirty="0">
              <a:solidFill>
                <a:prstClr val="white">
                  <a:lumMod val="95000"/>
                </a:prstClr>
              </a:solidFill>
            </a:endParaRPr>
          </a:p>
        </p:txBody>
      </p:sp>
      <p:sp>
        <p:nvSpPr>
          <p:cNvPr id="8" name="頁尾版面配置區 4"/>
          <p:cNvSpPr>
            <a:spLocks noGrp="1"/>
          </p:cNvSpPr>
          <p:nvPr>
            <p:ph type="ftr" sz="quarter" idx="11"/>
          </p:nvPr>
        </p:nvSpPr>
        <p:spPr>
          <a:xfrm>
            <a:off x="4038600" y="6550660"/>
            <a:ext cx="4114800" cy="365125"/>
          </a:xfrm>
          <a:prstGeom prst="rect">
            <a:avLst/>
          </a:prstGeom>
        </p:spPr>
        <p:txBody>
          <a:bodyPr anchor="ctr"/>
          <a:lstStyle>
            <a:lvl1pPr>
              <a:defRPr>
                <a:solidFill>
                  <a:schemeClr val="bg1">
                    <a:lumMod val="95000"/>
                  </a:schemeClr>
                </a:solidFill>
              </a:defRPr>
            </a:lvl1pPr>
          </a:lstStyle>
          <a:p>
            <a:r>
              <a:rPr lang="en-US" dirty="0" err="1">
                <a:solidFill>
                  <a:prstClr val="white">
                    <a:lumMod val="95000"/>
                  </a:prstClr>
                </a:solidFill>
              </a:rPr>
              <a:t>CAiRS</a:t>
            </a:r>
            <a:r>
              <a:rPr lang="en-US" dirty="0">
                <a:solidFill>
                  <a:prstClr val="white">
                    <a:lumMod val="95000"/>
                  </a:prstClr>
                </a:solidFill>
              </a:rPr>
              <a:t> </a:t>
            </a:r>
            <a:r>
              <a:rPr lang="en-US" altLang="zh-CN" i="1" dirty="0">
                <a:solidFill>
                  <a:prstClr val="white">
                    <a:lumMod val="95000"/>
                  </a:prstClr>
                </a:solidFill>
                <a:latin typeface="Times New Roman" panose="02020603050405020304" pitchFamily="18" charset="0"/>
                <a:cs typeface="Times New Roman" panose="02020603050405020304" pitchFamily="18" charset="0"/>
              </a:rPr>
              <a:t>®</a:t>
            </a:r>
            <a:r>
              <a:rPr lang="en-US" dirty="0">
                <a:solidFill>
                  <a:prstClr val="white">
                    <a:lumMod val="95000"/>
                  </a:prstClr>
                </a:solidFill>
                <a:latin typeface="Lato"/>
              </a:rPr>
              <a:t> </a:t>
            </a:r>
            <a:r>
              <a:rPr lang="en-US" dirty="0">
                <a:solidFill>
                  <a:prstClr val="white">
                    <a:lumMod val="95000"/>
                  </a:prstClr>
                </a:solidFill>
              </a:rPr>
              <a:t>2024</a:t>
            </a:r>
          </a:p>
        </p:txBody>
      </p:sp>
      <p:sp>
        <p:nvSpPr>
          <p:cNvPr id="9" name="投影片編號版面配置區 5"/>
          <p:cNvSpPr>
            <a:spLocks noGrp="1"/>
          </p:cNvSpPr>
          <p:nvPr>
            <p:ph type="sldNum" sz="quarter" idx="12"/>
          </p:nvPr>
        </p:nvSpPr>
        <p:spPr>
          <a:xfrm>
            <a:off x="8610600" y="6550660"/>
            <a:ext cx="2743200" cy="365125"/>
          </a:xfrm>
          <a:prstGeom prst="rect">
            <a:avLst/>
          </a:prstGeom>
        </p:spPr>
        <p:txBody>
          <a:bodyPr anchor="ctr"/>
          <a:lstStyle>
            <a:lvl1pPr>
              <a:defRPr>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
        <p:nvSpPr>
          <p:cNvPr id="6" name="矩形 5"/>
          <p:cNvSpPr/>
          <p:nvPr userDrawn="1"/>
        </p:nvSpPr>
        <p:spPr>
          <a:xfrm>
            <a:off x="9848850" y="0"/>
            <a:ext cx="2343150"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074" name="Picture 2" descr="C:\Users\Chao Lei\Desktop\polyu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15399" y="29119"/>
            <a:ext cx="3559969" cy="799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solidFill>
                  <a:srgbClr val="00B0F0"/>
                </a:solidFill>
              </a:defRPr>
            </a:lvl1pPr>
          </a:lstStyle>
          <a:p>
            <a:r>
              <a:rPr lang="en-US" altLang="zh-TW" dirty="0"/>
              <a:t>Click to edit Master title style</a:t>
            </a:r>
            <a:endParaRPr lang="en-US" dirty="0"/>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dirty="0"/>
              <a:t>Click to edit Master text styles</a:t>
            </a:r>
          </a:p>
        </p:txBody>
      </p:sp>
      <p:sp>
        <p:nvSpPr>
          <p:cNvPr id="13" name="Date Placeholder 12"/>
          <p:cNvSpPr>
            <a:spLocks noGrp="1"/>
          </p:cNvSpPr>
          <p:nvPr>
            <p:ph type="dt" sz="half" idx="10"/>
          </p:nvPr>
        </p:nvSpPr>
        <p:spPr/>
        <p:txBody>
          <a:bodyPr anchor="ctr"/>
          <a:lstStyle/>
          <a:p>
            <a:fld id="{186BBD47-2C67-45C7-869C-BEB94A80E32F}" type="datetime1">
              <a:rPr lang="en-US" smtClean="0">
                <a:solidFill>
                  <a:prstClr val="white">
                    <a:lumMod val="95000"/>
                  </a:prstClr>
                </a:solidFill>
              </a:rPr>
              <a:t>9/9/2024</a:t>
            </a:fld>
            <a:endParaRPr lang="en-US" dirty="0">
              <a:solidFill>
                <a:prstClr val="white">
                  <a:lumMod val="95000"/>
                </a:prstClr>
              </a:solidFill>
            </a:endParaRPr>
          </a:p>
        </p:txBody>
      </p:sp>
      <p:sp>
        <p:nvSpPr>
          <p:cNvPr id="14" name="Footer Placeholder 13"/>
          <p:cNvSpPr>
            <a:spLocks noGrp="1"/>
          </p:cNvSpPr>
          <p:nvPr>
            <p:ph type="ftr" sz="quarter" idx="11"/>
          </p:nvPr>
        </p:nvSpPr>
        <p:spPr/>
        <p:txBody>
          <a:bodyPr anchor="ct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15" name="Slide Number Placeholder 14"/>
          <p:cNvSpPr>
            <a:spLocks noGrp="1"/>
          </p:cNvSpPr>
          <p:nvPr>
            <p:ph type="sldNum" sz="quarter" idx="12"/>
          </p:nvPr>
        </p:nvSpPr>
        <p:spPr/>
        <p:txBody>
          <a:bodyPr anchor="ct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tx1">
                    <a:lumMod val="65000"/>
                    <a:lumOff val="35000"/>
                  </a:schemeClr>
                </a:solidFill>
              </a:defRPr>
            </a:lvl1pPr>
          </a:lstStyle>
          <a:p>
            <a:r>
              <a:rPr lang="en-US" altLang="zh-TW"/>
              <a:t>Click to edit Master title style</a:t>
            </a:r>
            <a:endParaRPr lang="en-US"/>
          </a:p>
        </p:txBody>
      </p:sp>
      <p:sp>
        <p:nvSpPr>
          <p:cNvPr id="3" name="內容版面配置區 2"/>
          <p:cNvSpPr>
            <a:spLocks noGrp="1"/>
          </p:cNvSpPr>
          <p:nvPr>
            <p:ph sz="half" idx="1"/>
          </p:nvPr>
        </p:nvSpPr>
        <p:spPr>
          <a:xfrm>
            <a:off x="838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en-US" dirty="0"/>
          </a:p>
        </p:txBody>
      </p:sp>
      <p:sp>
        <p:nvSpPr>
          <p:cNvPr id="4" name="內容版面配置區 3"/>
          <p:cNvSpPr>
            <a:spLocks noGrp="1"/>
          </p:cNvSpPr>
          <p:nvPr>
            <p:ph sz="half" idx="2"/>
          </p:nvPr>
        </p:nvSpPr>
        <p:spPr>
          <a:xfrm>
            <a:off x="6172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8"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C39AE337-2EA6-41AF-BA38-48DEA16EE114}" type="datetime1">
              <a:rPr lang="en-US" smtClean="0">
                <a:solidFill>
                  <a:prstClr val="white">
                    <a:lumMod val="95000"/>
                  </a:prstClr>
                </a:solidFill>
              </a:rPr>
              <a:t>9/9/2024</a:t>
            </a:fld>
            <a:endParaRPr lang="en-US" dirty="0">
              <a:solidFill>
                <a:prstClr val="white">
                  <a:lumMod val="95000"/>
                </a:prstClr>
              </a:solidFill>
            </a:endParaRPr>
          </a:p>
        </p:txBody>
      </p:sp>
      <p:sp>
        <p:nvSpPr>
          <p:cNvPr id="9"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10"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lvl1pPr>
              <a:defRPr>
                <a:solidFill>
                  <a:schemeClr val="tx1">
                    <a:lumMod val="65000"/>
                    <a:lumOff val="35000"/>
                  </a:schemeClr>
                </a:solidFill>
              </a:defRPr>
            </a:lvl1pPr>
          </a:lstStyle>
          <a:p>
            <a:r>
              <a:rPr lang="en-US" altLang="zh-TW"/>
              <a:t>Click to edit Master title style</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內容版面配置區 3"/>
          <p:cNvSpPr>
            <a:spLocks noGrp="1"/>
          </p:cNvSpPr>
          <p:nvPr>
            <p:ph sz="half" idx="2"/>
          </p:nvPr>
        </p:nvSpPr>
        <p:spPr>
          <a:xfrm>
            <a:off x="839788" y="2505075"/>
            <a:ext cx="5157787"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內容版面配置區 5"/>
          <p:cNvSpPr>
            <a:spLocks noGrp="1"/>
          </p:cNvSpPr>
          <p:nvPr>
            <p:ph sz="quarter" idx="4"/>
          </p:nvPr>
        </p:nvSpPr>
        <p:spPr>
          <a:xfrm>
            <a:off x="6172200" y="2505075"/>
            <a:ext cx="5183188"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10"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9B6ED44F-59CC-4547-9F70-48C2B83A57A8}" type="datetime1">
              <a:rPr lang="en-US" smtClean="0">
                <a:solidFill>
                  <a:prstClr val="white">
                    <a:lumMod val="95000"/>
                  </a:prstClr>
                </a:solidFill>
              </a:rPr>
              <a:t>9/9/2024</a:t>
            </a:fld>
            <a:endParaRPr lang="en-US" dirty="0">
              <a:solidFill>
                <a:prstClr val="white">
                  <a:lumMod val="95000"/>
                </a:prstClr>
              </a:solidFill>
            </a:endParaRPr>
          </a:p>
        </p:txBody>
      </p:sp>
      <p:sp>
        <p:nvSpPr>
          <p:cNvPr id="11"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12"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tx1">
                    <a:lumMod val="65000"/>
                    <a:lumOff val="35000"/>
                  </a:schemeClr>
                </a:solidFill>
              </a:defRPr>
            </a:lvl1pPr>
          </a:lstStyle>
          <a:p>
            <a:r>
              <a:rPr lang="en-US" altLang="zh-TW"/>
              <a:t>Click to edit Master title style</a:t>
            </a:r>
            <a:endParaRPr lang="en-US"/>
          </a:p>
        </p:txBody>
      </p:sp>
      <p:sp>
        <p:nvSpPr>
          <p:cNvPr id="6"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0A8D76E2-DB25-4852-9B6F-AA61B82D3BF0}" type="datetime1">
              <a:rPr lang="en-US" smtClean="0">
                <a:solidFill>
                  <a:prstClr val="white">
                    <a:lumMod val="95000"/>
                  </a:prstClr>
                </a:solidFill>
              </a:rPr>
              <a:t>9/9/2024</a:t>
            </a:fld>
            <a:endParaRPr lang="en-US" dirty="0">
              <a:solidFill>
                <a:prstClr val="white">
                  <a:lumMod val="95000"/>
                </a:prstClr>
              </a:solidFill>
            </a:endParaRPr>
          </a:p>
        </p:txBody>
      </p:sp>
      <p:sp>
        <p:nvSpPr>
          <p:cNvPr id="7"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8"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DD4899F4-7B02-4895-B626-EFB12986A9FF}" type="datetime1">
              <a:rPr lang="en-US" smtClean="0">
                <a:solidFill>
                  <a:prstClr val="white">
                    <a:lumMod val="95000"/>
                  </a:prstClr>
                </a:solidFill>
              </a:rPr>
              <a:t>9/9/2024</a:t>
            </a:fld>
            <a:endParaRPr lang="en-US" dirty="0">
              <a:solidFill>
                <a:prstClr val="white">
                  <a:lumMod val="95000"/>
                </a:prstClr>
              </a:solidFill>
            </a:endParaRPr>
          </a:p>
        </p:txBody>
      </p:sp>
      <p:sp>
        <p:nvSpPr>
          <p:cNvPr id="6"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err="1">
                <a:solidFill>
                  <a:prstClr val="white">
                    <a:lumMod val="95000"/>
                  </a:prstClr>
                </a:solidFill>
              </a:rPr>
              <a:t>CAiRS</a:t>
            </a:r>
            <a:r>
              <a:rPr lang="en-US" dirty="0">
                <a:solidFill>
                  <a:prstClr val="white">
                    <a:lumMod val="95000"/>
                  </a:prstClr>
                </a:solidFill>
              </a:rPr>
              <a:t> </a:t>
            </a:r>
            <a:r>
              <a:rPr lang="en-US" dirty="0">
                <a:solidFill>
                  <a:prstClr val="white">
                    <a:lumMod val="95000"/>
                  </a:prstClr>
                </a:solidFill>
                <a:latin typeface="Lato"/>
              </a:rPr>
              <a:t>© </a:t>
            </a:r>
            <a:r>
              <a:rPr lang="en-US" dirty="0">
                <a:solidFill>
                  <a:prstClr val="white">
                    <a:lumMod val="95000"/>
                  </a:prstClr>
                </a:solidFill>
              </a:rPr>
              <a:t>2023</a:t>
            </a:r>
          </a:p>
        </p:txBody>
      </p:sp>
      <p:sp>
        <p:nvSpPr>
          <p:cNvPr id="7"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pic>
        <p:nvPicPr>
          <p:cNvPr id="8" name="Picture 2" descr="Premium Vector | Handshake icon in flat style"/>
          <p:cNvPicPr>
            <a:picLocks noChangeAspect="1" noChangeArrowheads="1"/>
          </p:cNvPicPr>
          <p:nvPr userDrawn="1"/>
        </p:nvPicPr>
        <p:blipFill rotWithShape="1">
          <a:blip r:embed="rId2" cstate="hqprint">
            <a:duotone>
              <a:schemeClr val="accent1">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36422" y1="38019" x2="26997" y2="50958"/>
                        <a14:foregroundMark x1="26997" y1="50958" x2="34984" y2="42812"/>
                        <a14:foregroundMark x1="34984" y1="42812" x2="28914" y2="49521"/>
                        <a14:foregroundMark x1="28914" y1="49521" x2="39617" y2="31629"/>
                        <a14:foregroundMark x1="39617" y1="31629" x2="27636" y2="52396"/>
                        <a14:foregroundMark x1="27636" y1="52396" x2="32748" y2="48243"/>
                        <a14:foregroundMark x1="66294" y1="35942" x2="68371" y2="46006"/>
                        <a14:foregroundMark x1="68371" y1="46006" x2="57188" y2="38658"/>
                        <a14:foregroundMark x1="57188" y1="38658" x2="69010" y2="46006"/>
                        <a14:foregroundMark x1="69010" y1="46006" x2="65335" y2="37540"/>
                        <a14:foregroundMark x1="65335" y1="37540" x2="70288" y2="45048"/>
                        <a14:foregroundMark x1="70288" y1="45048" x2="64377" y2="35783"/>
                        <a14:foregroundMark x1="64377" y1="35783" x2="67572" y2="46006"/>
                        <a14:foregroundMark x1="67572" y1="46006" x2="73163" y2="53834"/>
                        <a14:foregroundMark x1="73163" y1="53834" x2="68051" y2="46166"/>
                        <a14:foregroundMark x1="68051" y1="46166" x2="68211" y2="44089"/>
                      </a14:backgroundRemoval>
                    </a14:imgEffect>
                  </a14:imgLayer>
                </a14:imgProps>
              </a:ext>
            </a:extLst>
          </a:blip>
          <a:srcRect l="11099" t="10231" r="10766" b="11635"/>
          <a:stretch>
            <a:fillRect/>
          </a:stretch>
        </p:blipFill>
        <p:spPr bwMode="auto">
          <a:xfrm>
            <a:off x="4786573" y="2119573"/>
            <a:ext cx="2618853" cy="2618853"/>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bg>
      <p:bgRef idx="1001">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solidFill>
                  <a:schemeClr val="tx1">
                    <a:lumMod val="65000"/>
                    <a:lumOff val="35000"/>
                  </a:schemeClr>
                </a:solidFill>
              </a:defRPr>
            </a:lvl1pPr>
          </a:lstStyle>
          <a:p>
            <a:r>
              <a:rPr lang="en-US" altLang="zh-TW"/>
              <a:t>Click to edit Master title style</a:t>
            </a:r>
            <a:endParaRPr lang="en-US"/>
          </a:p>
        </p:txBody>
      </p:sp>
      <p:sp>
        <p:nvSpPr>
          <p:cNvPr id="3" name="內容版面配置區 2"/>
          <p:cNvSpPr>
            <a:spLocks noGrp="1"/>
          </p:cNvSpPr>
          <p:nvPr>
            <p:ph idx="1"/>
          </p:nvPr>
        </p:nvSpPr>
        <p:spPr>
          <a:xfrm>
            <a:off x="5183188" y="987425"/>
            <a:ext cx="6172200" cy="4873625"/>
          </a:xfrm>
        </p:spPr>
        <p:txBody>
          <a:bodyPr/>
          <a:lstStyle>
            <a:lvl1pPr>
              <a:defRPr sz="3200">
                <a:solidFill>
                  <a:schemeClr val="tx1">
                    <a:lumMod val="65000"/>
                    <a:lumOff val="35000"/>
                  </a:schemeClr>
                </a:solidFill>
              </a:defRPr>
            </a:lvl1pPr>
            <a:lvl2pPr>
              <a:defRPr sz="2800">
                <a:solidFill>
                  <a:schemeClr val="tx1">
                    <a:lumMod val="65000"/>
                    <a:lumOff val="35000"/>
                  </a:schemeClr>
                </a:solidFill>
              </a:defRPr>
            </a:lvl2pPr>
            <a:lvl3pPr>
              <a:defRPr sz="24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8"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F0223736-3D20-4F6F-918E-B8F78778C260}" type="datetime1">
              <a:rPr lang="en-US" smtClean="0">
                <a:solidFill>
                  <a:prstClr val="white">
                    <a:lumMod val="95000"/>
                  </a:prstClr>
                </a:solidFill>
              </a:rPr>
              <a:t>9/9/2024</a:t>
            </a:fld>
            <a:endParaRPr lang="en-US" dirty="0">
              <a:solidFill>
                <a:prstClr val="white">
                  <a:lumMod val="95000"/>
                </a:prstClr>
              </a:solidFill>
            </a:endParaRPr>
          </a:p>
        </p:txBody>
      </p:sp>
      <p:sp>
        <p:nvSpPr>
          <p:cNvPr id="9"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10"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tx1">
                    <a:lumMod val="65000"/>
                    <a:lumOff val="35000"/>
                  </a:schemeClr>
                </a:solidFill>
              </a:defRPr>
            </a:lvl1pPr>
          </a:lstStyle>
          <a:p>
            <a:r>
              <a:rPr lang="en-US" altLang="zh-TW"/>
              <a:t>Click to edit Master title style</a:t>
            </a:r>
            <a:endParaRPr lang="en-US" dirty="0"/>
          </a:p>
        </p:txBody>
      </p:sp>
      <p:sp>
        <p:nvSpPr>
          <p:cNvPr id="3" name="內容版面配置區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日期版面配置區 3"/>
          <p:cNvSpPr>
            <a:spLocks noGrp="1"/>
          </p:cNvSpPr>
          <p:nvPr>
            <p:ph type="dt" sz="half" idx="10"/>
          </p:nvPr>
        </p:nvSpPr>
        <p:spPr>
          <a:xfrm>
            <a:off x="838200" y="6550660"/>
            <a:ext cx="2743200" cy="365125"/>
          </a:xfrm>
          <a:prstGeom prst="rect">
            <a:avLst/>
          </a:prstGeom>
        </p:spPr>
        <p:txBody>
          <a:bodyPr anchor="ctr"/>
          <a:lstStyle>
            <a:lvl1pPr>
              <a:defRPr>
                <a:solidFill>
                  <a:schemeClr val="bg1">
                    <a:lumMod val="95000"/>
                  </a:schemeClr>
                </a:solidFill>
              </a:defRPr>
            </a:lvl1pPr>
          </a:lstStyle>
          <a:p>
            <a:fld id="{8DD4A2AD-070E-4CBB-9C28-4785188B7962}" type="datetime1">
              <a:rPr lang="en-US" smtClean="0"/>
              <a:t>9/9/2024</a:t>
            </a:fld>
            <a:endParaRPr lang="en-US" dirty="0">
              <a:solidFill>
                <a:schemeClr val="bg1">
                  <a:lumMod val="95000"/>
                </a:schemeClr>
              </a:solidFill>
            </a:endParaRPr>
          </a:p>
        </p:txBody>
      </p:sp>
      <p:sp>
        <p:nvSpPr>
          <p:cNvPr id="8" name="頁尾版面配置區 4"/>
          <p:cNvSpPr>
            <a:spLocks noGrp="1"/>
          </p:cNvSpPr>
          <p:nvPr>
            <p:ph type="ftr" sz="quarter" idx="11"/>
          </p:nvPr>
        </p:nvSpPr>
        <p:spPr>
          <a:xfrm>
            <a:off x="4038600" y="6550660"/>
            <a:ext cx="4114800" cy="365125"/>
          </a:xfrm>
          <a:prstGeom prst="rect">
            <a:avLst/>
          </a:prstGeom>
        </p:spPr>
        <p:txBody>
          <a:bodyPr anchor="ctr"/>
          <a:lstStyle>
            <a:lvl1pPr>
              <a:defRPr>
                <a:solidFill>
                  <a:schemeClr val="bg1">
                    <a:lumMod val="95000"/>
                  </a:schemeClr>
                </a:solidFill>
              </a:defRPr>
            </a:lvl1pPr>
          </a:lstStyle>
          <a:p>
            <a:r>
              <a:rPr lang="en-US" dirty="0" err="1"/>
              <a:t>CAiRS</a:t>
            </a:r>
            <a:r>
              <a:rPr lang="en-US" dirty="0"/>
              <a:t> </a:t>
            </a:r>
            <a:r>
              <a:rPr lang="en-US" altLang="zh-CN" i="1" dirty="0">
                <a:latin typeface="Times New Roman" panose="02020603050405020304" pitchFamily="18" charset="0"/>
                <a:cs typeface="Times New Roman" panose="02020603050405020304" pitchFamily="18" charset="0"/>
              </a:rPr>
              <a:t>®</a:t>
            </a:r>
            <a:r>
              <a:rPr lang="en-US" dirty="0">
                <a:latin typeface="Lato"/>
              </a:rPr>
              <a:t> </a:t>
            </a:r>
            <a:r>
              <a:rPr lang="en-US" dirty="0"/>
              <a:t>2024</a:t>
            </a:r>
          </a:p>
        </p:txBody>
      </p:sp>
      <p:sp>
        <p:nvSpPr>
          <p:cNvPr id="9" name="投影片編號版面配置區 5"/>
          <p:cNvSpPr>
            <a:spLocks noGrp="1"/>
          </p:cNvSpPr>
          <p:nvPr>
            <p:ph type="sldNum" sz="quarter" idx="12"/>
          </p:nvPr>
        </p:nvSpPr>
        <p:spPr>
          <a:xfrm>
            <a:off x="8610600" y="6550660"/>
            <a:ext cx="2743200" cy="365125"/>
          </a:xfrm>
          <a:prstGeom prst="rect">
            <a:avLst/>
          </a:prstGeom>
        </p:spPr>
        <p:txBody>
          <a:bodyPr anchor="ctr"/>
          <a:lstStyle>
            <a:lvl1pPr>
              <a:defRPr>
                <a:solidFill>
                  <a:schemeClr val="bg1">
                    <a:lumMod val="95000"/>
                  </a:schemeClr>
                </a:solidFill>
              </a:defRPr>
            </a:lvl1pPr>
          </a:lstStyle>
          <a:p>
            <a:fld id="{DC56E93C-916F-4253-8F9C-AC53CCEBE614}" type="slidenum">
              <a:rPr lang="en-US" smtClean="0"/>
              <a:t>‹#›</a:t>
            </a:fld>
            <a:endParaRPr lang="en-US" dirty="0">
              <a:solidFill>
                <a:schemeClr val="bg1">
                  <a:lumMod val="95000"/>
                </a:schemeClr>
              </a:solidFill>
            </a:endParaRPr>
          </a:p>
        </p:txBody>
      </p:sp>
      <p:sp>
        <p:nvSpPr>
          <p:cNvPr id="6" name="矩形 5"/>
          <p:cNvSpPr/>
          <p:nvPr userDrawn="1"/>
        </p:nvSpPr>
        <p:spPr>
          <a:xfrm>
            <a:off x="9848850" y="0"/>
            <a:ext cx="2343150"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C:\Users\Chao Lei\Desktop\polyu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15399" y="29119"/>
            <a:ext cx="3559969" cy="799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solidFill>
                  <a:schemeClr val="tx1">
                    <a:lumMod val="65000"/>
                    <a:lumOff val="35000"/>
                  </a:schemeClr>
                </a:solidFill>
              </a:defRPr>
            </a:lvl1pPr>
          </a:lstStyle>
          <a:p>
            <a:r>
              <a:rPr lang="en-US" altLang="zh-TW"/>
              <a:t>Click to edit Master title style</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8"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D3A7B2F4-8093-4CCA-A56C-D7F02A2BC8D3}" type="datetime1">
              <a:rPr lang="en-US" smtClean="0">
                <a:solidFill>
                  <a:prstClr val="white">
                    <a:lumMod val="95000"/>
                  </a:prstClr>
                </a:solidFill>
              </a:rPr>
              <a:t>9/9/2024</a:t>
            </a:fld>
            <a:endParaRPr lang="en-US" dirty="0">
              <a:solidFill>
                <a:prstClr val="white">
                  <a:lumMod val="95000"/>
                </a:prstClr>
              </a:solidFill>
            </a:endParaRPr>
          </a:p>
        </p:txBody>
      </p:sp>
      <p:sp>
        <p:nvSpPr>
          <p:cNvPr id="9"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10"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tx1">
                    <a:lumMod val="65000"/>
                    <a:lumOff val="35000"/>
                  </a:schemeClr>
                </a:solidFill>
              </a:defRPr>
            </a:lvl1pPr>
          </a:lstStyle>
          <a:p>
            <a:r>
              <a:rPr lang="en-US" altLang="zh-TW"/>
              <a:t>Click to edit Master title style</a:t>
            </a:r>
            <a:endParaRPr lang="en-US"/>
          </a:p>
        </p:txBody>
      </p:sp>
      <p:sp>
        <p:nvSpPr>
          <p:cNvPr id="3" name="直排文字版面配置區 2"/>
          <p:cNvSpPr>
            <a:spLocks noGrp="1"/>
          </p:cNvSpPr>
          <p:nvPr>
            <p:ph type="body" orient="vert" idx="1"/>
          </p:nvPr>
        </p:nvSpPr>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3868209E-BFEB-4E99-B140-66B6783DDE7C}" type="datetime1">
              <a:rPr lang="en-US" smtClean="0">
                <a:solidFill>
                  <a:prstClr val="white">
                    <a:lumMod val="95000"/>
                  </a:prstClr>
                </a:solidFill>
              </a:rPr>
              <a:t>9/9/2024</a:t>
            </a:fld>
            <a:endParaRPr lang="en-US" dirty="0">
              <a:solidFill>
                <a:prstClr val="white">
                  <a:lumMod val="95000"/>
                </a:prstClr>
              </a:solidFill>
            </a:endParaRPr>
          </a:p>
        </p:txBody>
      </p:sp>
      <p:sp>
        <p:nvSpPr>
          <p:cNvPr id="8"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9"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lvl1pPr>
              <a:defRPr>
                <a:solidFill>
                  <a:schemeClr val="tx1">
                    <a:lumMod val="65000"/>
                    <a:lumOff val="35000"/>
                  </a:schemeClr>
                </a:solidFill>
              </a:defRPr>
            </a:lvl1pPr>
          </a:lstStyle>
          <a:p>
            <a:r>
              <a:rPr lang="en-US" altLang="zh-TW"/>
              <a:t>Click to edit Master title style</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2E28AF43-FBFF-42C0-9118-4CA393EB8322}" type="datetime1">
              <a:rPr lang="en-US" smtClean="0">
                <a:solidFill>
                  <a:prstClr val="white">
                    <a:lumMod val="95000"/>
                  </a:prstClr>
                </a:solidFill>
              </a:rPr>
              <a:t>9/9/2024</a:t>
            </a:fld>
            <a:endParaRPr lang="en-US" dirty="0">
              <a:solidFill>
                <a:prstClr val="white">
                  <a:lumMod val="95000"/>
                </a:prstClr>
              </a:solidFill>
            </a:endParaRPr>
          </a:p>
        </p:txBody>
      </p:sp>
      <p:sp>
        <p:nvSpPr>
          <p:cNvPr id="8"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9"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solidFill>
                  <a:srgbClr val="00B0F0"/>
                </a:solidFill>
              </a:defRPr>
            </a:lvl1pPr>
          </a:lstStyle>
          <a:p>
            <a:r>
              <a:rPr lang="en-US" altLang="zh-TW" dirty="0"/>
              <a:t>Click to edit Master title style</a:t>
            </a:r>
            <a:endParaRPr lang="en-US" dirty="0"/>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dirty="0"/>
              <a:t>Click to edit Master text styles</a:t>
            </a:r>
          </a:p>
        </p:txBody>
      </p:sp>
      <p:sp>
        <p:nvSpPr>
          <p:cNvPr id="13" name="Date Placeholder 12"/>
          <p:cNvSpPr>
            <a:spLocks noGrp="1"/>
          </p:cNvSpPr>
          <p:nvPr>
            <p:ph type="dt" sz="half" idx="10"/>
          </p:nvPr>
        </p:nvSpPr>
        <p:spPr/>
        <p:txBody>
          <a:bodyPr anchor="ctr"/>
          <a:lstStyle/>
          <a:p>
            <a:fld id="{186BBD47-2C67-45C7-869C-BEB94A80E32F}" type="datetime1">
              <a:rPr lang="en-US" smtClean="0"/>
              <a:t>9/9/2024</a:t>
            </a:fld>
            <a:endParaRPr lang="en-US" sz="1200" dirty="0"/>
          </a:p>
        </p:txBody>
      </p:sp>
      <p:sp>
        <p:nvSpPr>
          <p:cNvPr id="14" name="Footer Placeholder 13"/>
          <p:cNvSpPr>
            <a:spLocks noGrp="1"/>
          </p:cNvSpPr>
          <p:nvPr>
            <p:ph type="ftr" sz="quarter" idx="11"/>
          </p:nvPr>
        </p:nvSpPr>
        <p:spPr/>
        <p:txBody>
          <a:bodyPr anchor="ctr"/>
          <a:lstStyle/>
          <a:p>
            <a:pPr algn="ctr"/>
            <a:r>
              <a:rPr lang="en-US" dirty="0"/>
              <a:t>CAiRS </a:t>
            </a:r>
            <a:r>
              <a:rPr lang="en-US" dirty="0">
                <a:latin typeface="Lato"/>
              </a:rPr>
              <a:t>© </a:t>
            </a:r>
            <a:r>
              <a:rPr lang="en-US" dirty="0"/>
              <a:t>2022</a:t>
            </a:r>
          </a:p>
        </p:txBody>
      </p:sp>
      <p:sp>
        <p:nvSpPr>
          <p:cNvPr id="15" name="Slide Number Placeholder 14"/>
          <p:cNvSpPr>
            <a:spLocks noGrp="1"/>
          </p:cNvSpPr>
          <p:nvPr>
            <p:ph type="sldNum" sz="quarter" idx="12"/>
          </p:nvPr>
        </p:nvSpPr>
        <p:spPr/>
        <p:txBody>
          <a:bodyPr anchor="ctr"/>
          <a:lstStyle/>
          <a:p>
            <a:pPr algn="r"/>
            <a:fld id="{DC56E93C-916F-4253-8F9C-AC53CCEBE614}"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tx1">
                    <a:lumMod val="65000"/>
                    <a:lumOff val="35000"/>
                  </a:schemeClr>
                </a:solidFill>
              </a:defRPr>
            </a:lvl1pPr>
          </a:lstStyle>
          <a:p>
            <a:r>
              <a:rPr lang="en-US" altLang="zh-TW"/>
              <a:t>Click to edit Master title style</a:t>
            </a:r>
            <a:endParaRPr lang="en-US"/>
          </a:p>
        </p:txBody>
      </p:sp>
      <p:sp>
        <p:nvSpPr>
          <p:cNvPr id="3" name="內容版面配置區 2"/>
          <p:cNvSpPr>
            <a:spLocks noGrp="1"/>
          </p:cNvSpPr>
          <p:nvPr>
            <p:ph sz="half" idx="1"/>
          </p:nvPr>
        </p:nvSpPr>
        <p:spPr>
          <a:xfrm>
            <a:off x="838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en-US" dirty="0"/>
          </a:p>
        </p:txBody>
      </p:sp>
      <p:sp>
        <p:nvSpPr>
          <p:cNvPr id="4" name="內容版面配置區 3"/>
          <p:cNvSpPr>
            <a:spLocks noGrp="1"/>
          </p:cNvSpPr>
          <p:nvPr>
            <p:ph sz="half" idx="2"/>
          </p:nvPr>
        </p:nvSpPr>
        <p:spPr>
          <a:xfrm>
            <a:off x="6172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8"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C39AE337-2EA6-41AF-BA38-48DEA16EE114}" type="datetime1">
              <a:rPr lang="en-US" smtClean="0"/>
              <a:t>9/9/2024</a:t>
            </a:fld>
            <a:endParaRPr lang="en-US" dirty="0">
              <a:solidFill>
                <a:schemeClr val="bg1">
                  <a:lumMod val="95000"/>
                </a:schemeClr>
              </a:solidFill>
            </a:endParaRPr>
          </a:p>
        </p:txBody>
      </p:sp>
      <p:sp>
        <p:nvSpPr>
          <p:cNvPr id="9"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t>CAiRS </a:t>
            </a:r>
            <a:r>
              <a:rPr lang="en-US" dirty="0">
                <a:latin typeface="Lato"/>
              </a:rPr>
              <a:t>© </a:t>
            </a:r>
            <a:r>
              <a:rPr lang="en-US" dirty="0"/>
              <a:t>2022</a:t>
            </a:r>
          </a:p>
        </p:txBody>
      </p:sp>
      <p:sp>
        <p:nvSpPr>
          <p:cNvPr id="10"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t>‹#›</a:t>
            </a:fld>
            <a:endParaRPr lang="en-US" dirty="0">
              <a:solidFill>
                <a:schemeClr val="bg1">
                  <a:lumMod val="95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lvl1pPr>
              <a:defRPr>
                <a:solidFill>
                  <a:schemeClr val="tx1">
                    <a:lumMod val="65000"/>
                    <a:lumOff val="35000"/>
                  </a:schemeClr>
                </a:solidFill>
              </a:defRPr>
            </a:lvl1pPr>
          </a:lstStyle>
          <a:p>
            <a:r>
              <a:rPr lang="en-US" altLang="zh-TW"/>
              <a:t>Click to edit Master title style</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內容版面配置區 3"/>
          <p:cNvSpPr>
            <a:spLocks noGrp="1"/>
          </p:cNvSpPr>
          <p:nvPr>
            <p:ph sz="half" idx="2"/>
          </p:nvPr>
        </p:nvSpPr>
        <p:spPr>
          <a:xfrm>
            <a:off x="839788" y="2505075"/>
            <a:ext cx="5157787"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內容版面配置區 5"/>
          <p:cNvSpPr>
            <a:spLocks noGrp="1"/>
          </p:cNvSpPr>
          <p:nvPr>
            <p:ph sz="quarter" idx="4"/>
          </p:nvPr>
        </p:nvSpPr>
        <p:spPr>
          <a:xfrm>
            <a:off x="6172200" y="2505075"/>
            <a:ext cx="5183188"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10"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9B6ED44F-59CC-4547-9F70-48C2B83A57A8}" type="datetime1">
              <a:rPr lang="en-US" smtClean="0"/>
              <a:t>9/9/2024</a:t>
            </a:fld>
            <a:endParaRPr lang="en-US" dirty="0">
              <a:solidFill>
                <a:schemeClr val="bg1">
                  <a:lumMod val="95000"/>
                </a:schemeClr>
              </a:solidFill>
            </a:endParaRPr>
          </a:p>
        </p:txBody>
      </p:sp>
      <p:sp>
        <p:nvSpPr>
          <p:cNvPr id="11"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t>CAiRS </a:t>
            </a:r>
            <a:r>
              <a:rPr lang="en-US" dirty="0">
                <a:latin typeface="Lato"/>
              </a:rPr>
              <a:t>© </a:t>
            </a:r>
            <a:r>
              <a:rPr lang="en-US" dirty="0"/>
              <a:t>2022</a:t>
            </a:r>
          </a:p>
        </p:txBody>
      </p:sp>
      <p:sp>
        <p:nvSpPr>
          <p:cNvPr id="12"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t>‹#›</a:t>
            </a:fld>
            <a:endParaRPr lang="en-US" dirty="0">
              <a:solidFill>
                <a:schemeClr val="bg1">
                  <a:lumMod val="95000"/>
                </a:scheme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tx1">
                    <a:lumMod val="65000"/>
                    <a:lumOff val="35000"/>
                  </a:schemeClr>
                </a:solidFill>
              </a:defRPr>
            </a:lvl1pPr>
          </a:lstStyle>
          <a:p>
            <a:r>
              <a:rPr lang="en-US" altLang="zh-TW"/>
              <a:t>Click to edit Master title style</a:t>
            </a:r>
            <a:endParaRPr lang="en-US"/>
          </a:p>
        </p:txBody>
      </p:sp>
      <p:sp>
        <p:nvSpPr>
          <p:cNvPr id="6"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0A8D76E2-DB25-4852-9B6F-AA61B82D3BF0}" type="datetime1">
              <a:rPr lang="en-US" smtClean="0"/>
              <a:t>9/9/2024</a:t>
            </a:fld>
            <a:endParaRPr lang="en-US" dirty="0">
              <a:solidFill>
                <a:schemeClr val="bg1">
                  <a:lumMod val="95000"/>
                </a:schemeClr>
              </a:solidFill>
            </a:endParaRPr>
          </a:p>
        </p:txBody>
      </p:sp>
      <p:sp>
        <p:nvSpPr>
          <p:cNvPr id="7"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t>CAiRS </a:t>
            </a:r>
            <a:r>
              <a:rPr lang="en-US" dirty="0">
                <a:latin typeface="Lato"/>
              </a:rPr>
              <a:t>© </a:t>
            </a:r>
            <a:r>
              <a:rPr lang="en-US" dirty="0"/>
              <a:t>2022</a:t>
            </a:r>
          </a:p>
        </p:txBody>
      </p:sp>
      <p:sp>
        <p:nvSpPr>
          <p:cNvPr id="8"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t>‹#›</a:t>
            </a:fld>
            <a:endParaRPr lang="en-US" dirty="0">
              <a:solidFill>
                <a:schemeClr val="bg1">
                  <a:lumMod val="95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DD4899F4-7B02-4895-B626-EFB12986A9FF}" type="datetime1">
              <a:rPr lang="en-US" smtClean="0"/>
              <a:t>9/9/2024</a:t>
            </a:fld>
            <a:endParaRPr lang="en-US" dirty="0">
              <a:solidFill>
                <a:schemeClr val="bg1">
                  <a:lumMod val="95000"/>
                </a:schemeClr>
              </a:solidFill>
            </a:endParaRPr>
          </a:p>
        </p:txBody>
      </p:sp>
      <p:sp>
        <p:nvSpPr>
          <p:cNvPr id="6"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err="1"/>
              <a:t>CAiRS</a:t>
            </a:r>
            <a:r>
              <a:rPr lang="en-US" dirty="0"/>
              <a:t> </a:t>
            </a:r>
            <a:r>
              <a:rPr lang="en-US" dirty="0">
                <a:latin typeface="Lato"/>
              </a:rPr>
              <a:t>© </a:t>
            </a:r>
            <a:r>
              <a:rPr lang="en-US" dirty="0"/>
              <a:t>2023</a:t>
            </a:r>
          </a:p>
        </p:txBody>
      </p:sp>
      <p:sp>
        <p:nvSpPr>
          <p:cNvPr id="7"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t>‹#›</a:t>
            </a:fld>
            <a:endParaRPr lang="en-US" dirty="0">
              <a:solidFill>
                <a:schemeClr val="bg1">
                  <a:lumMod val="95000"/>
                </a:schemeClr>
              </a:solidFill>
            </a:endParaRPr>
          </a:p>
        </p:txBody>
      </p:sp>
      <p:pic>
        <p:nvPicPr>
          <p:cNvPr id="8" name="Picture 2" descr="Premium Vector | Handshake icon in flat style"/>
          <p:cNvPicPr>
            <a:picLocks noChangeAspect="1" noChangeArrowheads="1"/>
          </p:cNvPicPr>
          <p:nvPr userDrawn="1"/>
        </p:nvPicPr>
        <p:blipFill rotWithShape="1">
          <a:blip r:embed="rId2" cstate="hqprint">
            <a:duotone>
              <a:schemeClr val="accent1">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36422" y1="38019" x2="26997" y2="50958"/>
                        <a14:foregroundMark x1="26997" y1="50958" x2="34984" y2="42812"/>
                        <a14:foregroundMark x1="34984" y1="42812" x2="28914" y2="49521"/>
                        <a14:foregroundMark x1="28914" y1="49521" x2="39617" y2="31629"/>
                        <a14:foregroundMark x1="39617" y1="31629" x2="27636" y2="52396"/>
                        <a14:foregroundMark x1="27636" y1="52396" x2="32748" y2="48243"/>
                        <a14:foregroundMark x1="66294" y1="35942" x2="68371" y2="46006"/>
                        <a14:foregroundMark x1="68371" y1="46006" x2="57188" y2="38658"/>
                        <a14:foregroundMark x1="57188" y1="38658" x2="69010" y2="46006"/>
                        <a14:foregroundMark x1="69010" y1="46006" x2="65335" y2="37540"/>
                        <a14:foregroundMark x1="65335" y1="37540" x2="70288" y2="45048"/>
                        <a14:foregroundMark x1="70288" y1="45048" x2="64377" y2="35783"/>
                        <a14:foregroundMark x1="64377" y1="35783" x2="67572" y2="46006"/>
                        <a14:foregroundMark x1="67572" y1="46006" x2="73163" y2="53834"/>
                        <a14:foregroundMark x1="73163" y1="53834" x2="68051" y2="46166"/>
                        <a14:foregroundMark x1="68051" y1="46166" x2="68211" y2="44089"/>
                      </a14:backgroundRemoval>
                    </a14:imgEffect>
                  </a14:imgLayer>
                </a14:imgProps>
              </a:ext>
            </a:extLst>
          </a:blip>
          <a:srcRect l="11099" t="10231" r="10766" b="11635"/>
          <a:stretch>
            <a:fillRect/>
          </a:stretch>
        </p:blipFill>
        <p:spPr bwMode="auto">
          <a:xfrm>
            <a:off x="4786573" y="2119573"/>
            <a:ext cx="2618853" cy="2618853"/>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bg>
      <p:bgRef idx="1001">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solidFill>
                  <a:schemeClr val="tx1">
                    <a:lumMod val="65000"/>
                    <a:lumOff val="35000"/>
                  </a:schemeClr>
                </a:solidFill>
              </a:defRPr>
            </a:lvl1pPr>
          </a:lstStyle>
          <a:p>
            <a:r>
              <a:rPr lang="en-US" altLang="zh-TW"/>
              <a:t>Click to edit Master title style</a:t>
            </a:r>
            <a:endParaRPr lang="en-US"/>
          </a:p>
        </p:txBody>
      </p:sp>
      <p:sp>
        <p:nvSpPr>
          <p:cNvPr id="3" name="內容版面配置區 2"/>
          <p:cNvSpPr>
            <a:spLocks noGrp="1"/>
          </p:cNvSpPr>
          <p:nvPr>
            <p:ph idx="1"/>
          </p:nvPr>
        </p:nvSpPr>
        <p:spPr>
          <a:xfrm>
            <a:off x="5183188" y="987425"/>
            <a:ext cx="6172200" cy="4873625"/>
          </a:xfrm>
        </p:spPr>
        <p:txBody>
          <a:bodyPr/>
          <a:lstStyle>
            <a:lvl1pPr>
              <a:defRPr sz="3200">
                <a:solidFill>
                  <a:schemeClr val="tx1">
                    <a:lumMod val="65000"/>
                    <a:lumOff val="35000"/>
                  </a:schemeClr>
                </a:solidFill>
              </a:defRPr>
            </a:lvl1pPr>
            <a:lvl2pPr>
              <a:defRPr sz="2800">
                <a:solidFill>
                  <a:schemeClr val="tx1">
                    <a:lumMod val="65000"/>
                    <a:lumOff val="35000"/>
                  </a:schemeClr>
                </a:solidFill>
              </a:defRPr>
            </a:lvl2pPr>
            <a:lvl3pPr>
              <a:defRPr sz="24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8"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F0223736-3D20-4F6F-918E-B8F78778C260}" type="datetime1">
              <a:rPr lang="en-US" smtClean="0"/>
              <a:t>9/9/2024</a:t>
            </a:fld>
            <a:endParaRPr lang="en-US" dirty="0">
              <a:solidFill>
                <a:schemeClr val="bg1">
                  <a:lumMod val="95000"/>
                </a:schemeClr>
              </a:solidFill>
            </a:endParaRPr>
          </a:p>
        </p:txBody>
      </p:sp>
      <p:sp>
        <p:nvSpPr>
          <p:cNvPr id="9"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t>CAiRS </a:t>
            </a:r>
            <a:r>
              <a:rPr lang="en-US" dirty="0">
                <a:latin typeface="Lato"/>
              </a:rPr>
              <a:t>© </a:t>
            </a:r>
            <a:r>
              <a:rPr lang="en-US" dirty="0"/>
              <a:t>2022</a:t>
            </a:r>
          </a:p>
        </p:txBody>
      </p:sp>
      <p:sp>
        <p:nvSpPr>
          <p:cNvPr id="10"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t>‹#›</a:t>
            </a:fld>
            <a:endParaRPr lang="en-US" dirty="0">
              <a:solidFill>
                <a:schemeClr val="bg1">
                  <a:lumMod val="95000"/>
                </a:scheme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solidFill>
                  <a:schemeClr val="tx1">
                    <a:lumMod val="65000"/>
                    <a:lumOff val="35000"/>
                  </a:schemeClr>
                </a:solidFill>
              </a:defRPr>
            </a:lvl1pPr>
          </a:lstStyle>
          <a:p>
            <a:r>
              <a:rPr lang="en-US" altLang="zh-TW"/>
              <a:t>Click to edit Master title style</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8" name="日期版面配置區 3"/>
          <p:cNvSpPr>
            <a:spLocks noGrp="1"/>
          </p:cNvSpPr>
          <p:nvPr>
            <p:ph type="dt" sz="half" idx="10"/>
          </p:nvPr>
        </p:nvSpPr>
        <p:spPr>
          <a:xfrm>
            <a:off x="838200" y="6550660"/>
            <a:ext cx="2743200" cy="365125"/>
          </a:xfrm>
          <a:prstGeom prst="rect">
            <a:avLst/>
          </a:prstGeom>
        </p:spPr>
        <p:txBody>
          <a:bodyPr/>
          <a:lstStyle>
            <a:lvl1pPr>
              <a:defRPr>
                <a:solidFill>
                  <a:schemeClr val="bg1">
                    <a:lumMod val="95000"/>
                  </a:schemeClr>
                </a:solidFill>
              </a:defRPr>
            </a:lvl1pPr>
          </a:lstStyle>
          <a:p>
            <a:fld id="{D3A7B2F4-8093-4CCA-A56C-D7F02A2BC8D3}" type="datetime1">
              <a:rPr lang="en-US" smtClean="0"/>
              <a:t>9/9/2024</a:t>
            </a:fld>
            <a:endParaRPr lang="en-US" dirty="0">
              <a:solidFill>
                <a:schemeClr val="bg1">
                  <a:lumMod val="95000"/>
                </a:schemeClr>
              </a:solidFill>
            </a:endParaRPr>
          </a:p>
        </p:txBody>
      </p:sp>
      <p:sp>
        <p:nvSpPr>
          <p:cNvPr id="9" name="頁尾版面配置區 4"/>
          <p:cNvSpPr>
            <a:spLocks noGrp="1"/>
          </p:cNvSpPr>
          <p:nvPr>
            <p:ph type="ftr" sz="quarter" idx="11"/>
          </p:nvPr>
        </p:nvSpPr>
        <p:spPr>
          <a:xfrm>
            <a:off x="4038600" y="6550660"/>
            <a:ext cx="4114800" cy="365125"/>
          </a:xfrm>
          <a:prstGeom prst="rect">
            <a:avLst/>
          </a:prstGeom>
        </p:spPr>
        <p:txBody>
          <a:bodyPr/>
          <a:lstStyle>
            <a:lvl1pPr>
              <a:defRPr>
                <a:solidFill>
                  <a:schemeClr val="bg1">
                    <a:lumMod val="95000"/>
                  </a:schemeClr>
                </a:solidFill>
              </a:defRPr>
            </a:lvl1pPr>
          </a:lstStyle>
          <a:p>
            <a:r>
              <a:rPr lang="en-US" dirty="0"/>
              <a:t>CAiRS </a:t>
            </a:r>
            <a:r>
              <a:rPr lang="en-US" dirty="0">
                <a:latin typeface="Lato"/>
              </a:rPr>
              <a:t>© </a:t>
            </a:r>
            <a:r>
              <a:rPr lang="en-US" dirty="0"/>
              <a:t>2022</a:t>
            </a:r>
          </a:p>
        </p:txBody>
      </p:sp>
      <p:sp>
        <p:nvSpPr>
          <p:cNvPr id="10" name="投影片編號版面配置區 5"/>
          <p:cNvSpPr>
            <a:spLocks noGrp="1"/>
          </p:cNvSpPr>
          <p:nvPr>
            <p:ph type="sldNum" sz="quarter" idx="12"/>
          </p:nvPr>
        </p:nvSpPr>
        <p:spPr>
          <a:xfrm>
            <a:off x="8610600" y="6550660"/>
            <a:ext cx="2743200" cy="365125"/>
          </a:xfrm>
          <a:prstGeom prst="rect">
            <a:avLst/>
          </a:prstGeom>
        </p:spPr>
        <p:txBody>
          <a:bodyPr/>
          <a:lstStyle>
            <a:lvl1pPr>
              <a:defRPr>
                <a:solidFill>
                  <a:schemeClr val="bg1">
                    <a:lumMod val="95000"/>
                  </a:schemeClr>
                </a:solidFill>
              </a:defRPr>
            </a:lvl1pPr>
          </a:lstStyle>
          <a:p>
            <a:fld id="{DC56E93C-916F-4253-8F9C-AC53CCEBE614}" type="slidenum">
              <a:rPr lang="en-US" smtClean="0"/>
              <a:t>‹#›</a:t>
            </a:fld>
            <a:endParaRPr lang="en-US" dirty="0">
              <a:solidFill>
                <a:schemeClr val="bg1">
                  <a:lumMod val="95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0" y="6550659"/>
            <a:ext cx="12192000" cy="322898"/>
            <a:chOff x="0" y="6550659"/>
            <a:chExt cx="12192000" cy="322898"/>
          </a:xfrm>
        </p:grpSpPr>
        <p:pic>
          <p:nvPicPr>
            <p:cNvPr id="13" name="Picture 12" descr="Background pattern&#10;&#10;Description automatically generated with low confidence"/>
            <p:cNvPicPr>
              <a:picLocks noChangeAspect="1"/>
            </p:cNvPicPr>
            <p:nvPr userDrawn="1"/>
          </p:nvPicPr>
          <p:blipFill rotWithShape="1">
            <a:blip r:embed="rId13" cstate="hqprint"/>
            <a:srcRect/>
            <a:stretch>
              <a:fillRect/>
            </a:stretch>
          </p:blipFill>
          <p:spPr>
            <a:xfrm flipV="1">
              <a:off x="0" y="6550659"/>
              <a:ext cx="12192000" cy="322898"/>
            </a:xfrm>
            <a:prstGeom prst="rect">
              <a:avLst/>
            </a:prstGeom>
          </p:spPr>
        </p:pic>
        <p:pic>
          <p:nvPicPr>
            <p:cNvPr id="19" name="Picture 18" descr="A picture containing text, electronics&#10;&#10;Description automatically generated"/>
            <p:cNvPicPr>
              <a:picLocks noChangeAspect="1"/>
            </p:cNvPicPr>
            <p:nvPr userDrawn="1"/>
          </p:nvPicPr>
          <p:blipFill rotWithShape="1">
            <a:blip r:embed="rId14" cstate="hqprint">
              <a:alphaModFix amt="20000"/>
            </a:blip>
            <a:srcRect/>
            <a:stretch>
              <a:fillRect/>
            </a:stretch>
          </p:blipFill>
          <p:spPr>
            <a:xfrm>
              <a:off x="0" y="6550660"/>
              <a:ext cx="8938591" cy="307340"/>
            </a:xfrm>
            <a:prstGeom prst="rect">
              <a:avLst/>
            </a:prstGeom>
          </p:spPr>
        </p:pic>
      </p:grpSp>
      <p:sp>
        <p:nvSpPr>
          <p:cNvPr id="2" name="標題版面配置區 1"/>
          <p:cNvSpPr>
            <a:spLocks noGrp="1"/>
          </p:cNvSpPr>
          <p:nvPr>
            <p:ph type="title"/>
          </p:nvPr>
        </p:nvSpPr>
        <p:spPr>
          <a:xfrm>
            <a:off x="149717" y="57975"/>
            <a:ext cx="7332908" cy="624606"/>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p:cNvSpPr>
            <a:spLocks noGrp="1"/>
          </p:cNvSpPr>
          <p:nvPr>
            <p:ph type="body" idx="1"/>
          </p:nvPr>
        </p:nvSpPr>
        <p:spPr>
          <a:xfrm>
            <a:off x="838200" y="1017431"/>
            <a:ext cx="10515600" cy="5159532"/>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11" name="日期版面配置區 3"/>
          <p:cNvSpPr>
            <a:spLocks noGrp="1"/>
          </p:cNvSpPr>
          <p:nvPr>
            <p:ph type="dt" sz="half" idx="2"/>
          </p:nvPr>
        </p:nvSpPr>
        <p:spPr>
          <a:xfrm>
            <a:off x="838200" y="6550660"/>
            <a:ext cx="2743200" cy="365125"/>
          </a:xfrm>
          <a:prstGeom prst="rect">
            <a:avLst/>
          </a:prstGeom>
        </p:spPr>
        <p:txBody>
          <a:bodyPr anchor="ctr"/>
          <a:lstStyle>
            <a:lvl1pPr>
              <a:defRPr sz="1200">
                <a:solidFill>
                  <a:schemeClr val="bg1">
                    <a:lumMod val="95000"/>
                  </a:schemeClr>
                </a:solidFill>
              </a:defRPr>
            </a:lvl1pPr>
          </a:lstStyle>
          <a:p>
            <a:fld id="{A7EA2335-6E53-4B81-B6B9-9BB2EA4D930E}" type="datetime1">
              <a:rPr lang="en-US" smtClean="0"/>
              <a:t>9/9/2024</a:t>
            </a:fld>
            <a:endParaRPr lang="en-US" sz="1200" dirty="0"/>
          </a:p>
        </p:txBody>
      </p:sp>
      <p:sp>
        <p:nvSpPr>
          <p:cNvPr id="12" name="頁尾版面配置區 4"/>
          <p:cNvSpPr>
            <a:spLocks noGrp="1"/>
          </p:cNvSpPr>
          <p:nvPr>
            <p:ph type="ftr" sz="quarter" idx="3"/>
          </p:nvPr>
        </p:nvSpPr>
        <p:spPr>
          <a:xfrm>
            <a:off x="4038600" y="6550660"/>
            <a:ext cx="4114800" cy="365125"/>
          </a:xfrm>
          <a:prstGeom prst="rect">
            <a:avLst/>
          </a:prstGeom>
        </p:spPr>
        <p:txBody>
          <a:bodyPr anchor="ctr"/>
          <a:lstStyle>
            <a:lvl1pPr algn="ctr">
              <a:defRPr sz="1200">
                <a:solidFill>
                  <a:schemeClr val="bg1">
                    <a:lumMod val="95000"/>
                  </a:schemeClr>
                </a:solidFill>
              </a:defRPr>
            </a:lvl1pPr>
          </a:lstStyle>
          <a:p>
            <a:pPr algn="ctr"/>
            <a:r>
              <a:rPr lang="en-US" dirty="0"/>
              <a:t>CAiRS </a:t>
            </a:r>
            <a:r>
              <a:rPr lang="en-US" dirty="0">
                <a:latin typeface="Lato"/>
              </a:rPr>
              <a:t>© </a:t>
            </a:r>
            <a:r>
              <a:rPr lang="en-US" dirty="0"/>
              <a:t>2022</a:t>
            </a:r>
          </a:p>
        </p:txBody>
      </p:sp>
      <p:sp>
        <p:nvSpPr>
          <p:cNvPr id="14" name="投影片編號版面配置區 5"/>
          <p:cNvSpPr>
            <a:spLocks noGrp="1"/>
          </p:cNvSpPr>
          <p:nvPr>
            <p:ph type="sldNum" sz="quarter" idx="4"/>
          </p:nvPr>
        </p:nvSpPr>
        <p:spPr>
          <a:xfrm>
            <a:off x="8610600" y="6550660"/>
            <a:ext cx="2743200" cy="365125"/>
          </a:xfrm>
          <a:prstGeom prst="rect">
            <a:avLst/>
          </a:prstGeom>
        </p:spPr>
        <p:txBody>
          <a:bodyPr anchor="ctr"/>
          <a:lstStyle>
            <a:lvl1pPr algn="r">
              <a:defRPr sz="1200">
                <a:solidFill>
                  <a:schemeClr val="bg1">
                    <a:lumMod val="95000"/>
                  </a:schemeClr>
                </a:solidFill>
              </a:defRPr>
            </a:lvl1pPr>
          </a:lstStyle>
          <a:p>
            <a:pPr algn="r"/>
            <a:fld id="{DC56E93C-916F-4253-8F9C-AC53CCEBE614}" type="slidenum">
              <a:rPr lang="en-US" smtClean="0"/>
              <a:t>‹#›</a:t>
            </a:fld>
            <a:endParaRPr lang="en-US" dirty="0"/>
          </a:p>
        </p:txBody>
      </p:sp>
      <p:sp>
        <p:nvSpPr>
          <p:cNvPr id="16" name="投影片編號版面配置區 5"/>
          <p:cNvSpPr txBox="1"/>
          <p:nvPr userDrawn="1"/>
        </p:nvSpPr>
        <p:spPr>
          <a:xfrm>
            <a:off x="11801474" y="13347"/>
            <a:ext cx="390525" cy="310503"/>
          </a:xfrm>
          <a:prstGeom prst="rect">
            <a:avLst/>
          </a:prstGeom>
        </p:spPr>
        <p:txBody>
          <a:bodyPr/>
          <a:lstStyle>
            <a:defPPr>
              <a:defRPr lang="en-US"/>
            </a:defPPr>
            <a:lvl1pPr marL="0" algn="r" defTabSz="914400" rtl="0" eaLnBrk="1" latinLnBrk="0" hangingPunct="1">
              <a:defRPr sz="12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56E93C-916F-4253-8F9C-AC53CCEBE614}" type="slidenum">
              <a:rPr lang="en-US" smtClean="0">
                <a:solidFill>
                  <a:srgbClr val="00B0F0"/>
                </a:solidFill>
              </a:rPr>
              <a:t>‹#›</a:t>
            </a:fld>
            <a:endParaRPr lang="en-US" dirty="0">
              <a:solidFill>
                <a:srgbClr val="00B0F0"/>
              </a:solidFill>
            </a:endParaRPr>
          </a:p>
        </p:txBody>
      </p:sp>
      <p:sp>
        <p:nvSpPr>
          <p:cNvPr id="17" name="TextBox 16"/>
          <p:cNvSpPr txBox="1"/>
          <p:nvPr userDrawn="1"/>
        </p:nvSpPr>
        <p:spPr>
          <a:xfrm>
            <a:off x="10465601" y="6129407"/>
            <a:ext cx="1817948" cy="369332"/>
          </a:xfrm>
          <a:prstGeom prst="rect">
            <a:avLst/>
          </a:prstGeom>
          <a:noFill/>
        </p:spPr>
        <p:txBody>
          <a:bodyPr wrap="square" rtlCol="0">
            <a:spAutoFit/>
          </a:bodyPr>
          <a:lstStyle/>
          <a:p>
            <a:pPr algn="ctr"/>
            <a:r>
              <a:rPr lang="en-US" sz="1800" dirty="0">
                <a:solidFill>
                  <a:schemeClr val="bg1">
                    <a:lumMod val="85000"/>
                  </a:schemeClr>
                </a:solidFill>
                <a:latin typeface="Microsoft JhengHei" panose="020B0604030504040204" pitchFamily="34" charset="-120"/>
                <a:ea typeface="Microsoft JhengHei" panose="020B0604030504040204" pitchFamily="34" charset="-120"/>
              </a:rPr>
              <a:t>Confidential</a:t>
            </a:r>
          </a:p>
        </p:txBody>
      </p:sp>
      <p:pic>
        <p:nvPicPr>
          <p:cNvPr id="7" name="Picture 6" descr="Logo&#10;&#10;Description automatically generated"/>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022974" y="57975"/>
            <a:ext cx="2019309" cy="737133"/>
          </a:xfrm>
          <a:prstGeom prst="rect">
            <a:avLst/>
          </a:prstGeom>
        </p:spPr>
      </p:pic>
      <p:sp>
        <p:nvSpPr>
          <p:cNvPr id="15" name="矩形 14"/>
          <p:cNvSpPr/>
          <p:nvPr userDrawn="1"/>
        </p:nvSpPr>
        <p:spPr>
          <a:xfrm>
            <a:off x="9848850" y="0"/>
            <a:ext cx="2343150"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2" descr="C:\Users\Chao Lei\Desktop\polyuLogo.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915399" y="29119"/>
            <a:ext cx="3559969" cy="79955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2400" kern="1200">
          <a:solidFill>
            <a:schemeClr val="tx1">
              <a:lumMod val="65000"/>
              <a:lumOff val="35000"/>
            </a:schemeClr>
          </a:solidFill>
          <a:latin typeface="Microsoft JhengHei" panose="020B0604030504040204" pitchFamily="34" charset="-120"/>
          <a:ea typeface="Microsoft JhengHei"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0" y="6550659"/>
            <a:ext cx="12192000" cy="322898"/>
            <a:chOff x="0" y="6550659"/>
            <a:chExt cx="12192000" cy="322898"/>
          </a:xfrm>
        </p:grpSpPr>
        <p:pic>
          <p:nvPicPr>
            <p:cNvPr id="13" name="Picture 12" descr="Background pattern&#10;&#10;Description automatically generated with low confidence"/>
            <p:cNvPicPr>
              <a:picLocks noChangeAspect="1"/>
            </p:cNvPicPr>
            <p:nvPr userDrawn="1"/>
          </p:nvPicPr>
          <p:blipFill rotWithShape="1">
            <a:blip r:embed="rId13" cstate="hqprint"/>
            <a:srcRect/>
            <a:stretch>
              <a:fillRect/>
            </a:stretch>
          </p:blipFill>
          <p:spPr>
            <a:xfrm flipV="1">
              <a:off x="0" y="6550659"/>
              <a:ext cx="12192000" cy="322898"/>
            </a:xfrm>
            <a:prstGeom prst="rect">
              <a:avLst/>
            </a:prstGeom>
          </p:spPr>
        </p:pic>
        <p:pic>
          <p:nvPicPr>
            <p:cNvPr id="19" name="Picture 18" descr="A picture containing text, electronics&#10;&#10;Description automatically generated"/>
            <p:cNvPicPr>
              <a:picLocks noChangeAspect="1"/>
            </p:cNvPicPr>
            <p:nvPr userDrawn="1"/>
          </p:nvPicPr>
          <p:blipFill rotWithShape="1">
            <a:blip r:embed="rId14" cstate="hqprint">
              <a:alphaModFix amt="20000"/>
            </a:blip>
            <a:srcRect/>
            <a:stretch>
              <a:fillRect/>
            </a:stretch>
          </p:blipFill>
          <p:spPr>
            <a:xfrm>
              <a:off x="0" y="6550660"/>
              <a:ext cx="8938591" cy="307340"/>
            </a:xfrm>
            <a:prstGeom prst="rect">
              <a:avLst/>
            </a:prstGeom>
          </p:spPr>
        </p:pic>
      </p:grpSp>
      <p:sp>
        <p:nvSpPr>
          <p:cNvPr id="2" name="標題版面配置區 1"/>
          <p:cNvSpPr>
            <a:spLocks noGrp="1"/>
          </p:cNvSpPr>
          <p:nvPr>
            <p:ph type="title"/>
          </p:nvPr>
        </p:nvSpPr>
        <p:spPr>
          <a:xfrm>
            <a:off x="149717" y="57975"/>
            <a:ext cx="7332908" cy="624606"/>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p:cNvSpPr>
            <a:spLocks noGrp="1"/>
          </p:cNvSpPr>
          <p:nvPr>
            <p:ph type="body" idx="1"/>
          </p:nvPr>
        </p:nvSpPr>
        <p:spPr>
          <a:xfrm>
            <a:off x="838200" y="1017431"/>
            <a:ext cx="10515600" cy="5159532"/>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11" name="日期版面配置區 3"/>
          <p:cNvSpPr>
            <a:spLocks noGrp="1"/>
          </p:cNvSpPr>
          <p:nvPr>
            <p:ph type="dt" sz="half" idx="2"/>
          </p:nvPr>
        </p:nvSpPr>
        <p:spPr>
          <a:xfrm>
            <a:off x="838200" y="6550660"/>
            <a:ext cx="2743200" cy="365125"/>
          </a:xfrm>
          <a:prstGeom prst="rect">
            <a:avLst/>
          </a:prstGeom>
        </p:spPr>
        <p:txBody>
          <a:bodyPr anchor="ctr"/>
          <a:lstStyle>
            <a:lvl1pPr>
              <a:defRPr sz="1200">
                <a:solidFill>
                  <a:schemeClr val="bg1">
                    <a:lumMod val="95000"/>
                  </a:schemeClr>
                </a:solidFill>
              </a:defRPr>
            </a:lvl1pPr>
          </a:lstStyle>
          <a:p>
            <a:fld id="{A7EA2335-6E53-4B81-B6B9-9BB2EA4D930E}" type="datetime1">
              <a:rPr lang="en-US" smtClean="0">
                <a:solidFill>
                  <a:prstClr val="white">
                    <a:lumMod val="95000"/>
                  </a:prstClr>
                </a:solidFill>
              </a:rPr>
              <a:t>9/9/2024</a:t>
            </a:fld>
            <a:endParaRPr lang="en-US" dirty="0">
              <a:solidFill>
                <a:prstClr val="white">
                  <a:lumMod val="95000"/>
                </a:prstClr>
              </a:solidFill>
            </a:endParaRPr>
          </a:p>
        </p:txBody>
      </p:sp>
      <p:sp>
        <p:nvSpPr>
          <p:cNvPr id="12" name="頁尾版面配置區 4"/>
          <p:cNvSpPr>
            <a:spLocks noGrp="1"/>
          </p:cNvSpPr>
          <p:nvPr>
            <p:ph type="ftr" sz="quarter" idx="3"/>
          </p:nvPr>
        </p:nvSpPr>
        <p:spPr>
          <a:xfrm>
            <a:off x="4038600" y="6550660"/>
            <a:ext cx="4114800" cy="365125"/>
          </a:xfrm>
          <a:prstGeom prst="rect">
            <a:avLst/>
          </a:prstGeom>
        </p:spPr>
        <p:txBody>
          <a:bodyPr anchor="ctr"/>
          <a:lstStyle>
            <a:lvl1pPr algn="ctr">
              <a:defRPr sz="1200">
                <a:solidFill>
                  <a:schemeClr val="bg1">
                    <a:lumMod val="95000"/>
                  </a:schemeClr>
                </a:solidFill>
              </a:defRPr>
            </a:lvl1pPr>
          </a:lstStyle>
          <a:p>
            <a:r>
              <a:rPr lang="en-US" dirty="0">
                <a:solidFill>
                  <a:prstClr val="white">
                    <a:lumMod val="95000"/>
                  </a:prstClr>
                </a:solidFill>
              </a:rPr>
              <a:t>CAiRS </a:t>
            </a:r>
            <a:r>
              <a:rPr lang="en-US" dirty="0">
                <a:solidFill>
                  <a:prstClr val="white">
                    <a:lumMod val="95000"/>
                  </a:prstClr>
                </a:solidFill>
                <a:latin typeface="Lato"/>
              </a:rPr>
              <a:t>© </a:t>
            </a:r>
            <a:r>
              <a:rPr lang="en-US" dirty="0">
                <a:solidFill>
                  <a:prstClr val="white">
                    <a:lumMod val="95000"/>
                  </a:prstClr>
                </a:solidFill>
              </a:rPr>
              <a:t>2022</a:t>
            </a:r>
          </a:p>
        </p:txBody>
      </p:sp>
      <p:sp>
        <p:nvSpPr>
          <p:cNvPr id="14" name="投影片編號版面配置區 5"/>
          <p:cNvSpPr>
            <a:spLocks noGrp="1"/>
          </p:cNvSpPr>
          <p:nvPr>
            <p:ph type="sldNum" sz="quarter" idx="4"/>
          </p:nvPr>
        </p:nvSpPr>
        <p:spPr>
          <a:xfrm>
            <a:off x="8610600" y="6550660"/>
            <a:ext cx="2743200" cy="365125"/>
          </a:xfrm>
          <a:prstGeom prst="rect">
            <a:avLst/>
          </a:prstGeom>
        </p:spPr>
        <p:txBody>
          <a:bodyPr anchor="ctr"/>
          <a:lstStyle>
            <a:lvl1pPr algn="r">
              <a:defRPr sz="1200">
                <a:solidFill>
                  <a:schemeClr val="bg1">
                    <a:lumMod val="95000"/>
                  </a:schemeClr>
                </a:solidFill>
              </a:defRPr>
            </a:lvl1pPr>
          </a:lstStyle>
          <a:p>
            <a:fld id="{DC56E93C-916F-4253-8F9C-AC53CCEBE614}" type="slidenum">
              <a:rPr lang="en-US" smtClean="0">
                <a:solidFill>
                  <a:prstClr val="white">
                    <a:lumMod val="95000"/>
                  </a:prstClr>
                </a:solidFill>
              </a:rPr>
              <a:t>‹#›</a:t>
            </a:fld>
            <a:endParaRPr lang="en-US" dirty="0">
              <a:solidFill>
                <a:prstClr val="white">
                  <a:lumMod val="95000"/>
                </a:prstClr>
              </a:solidFill>
            </a:endParaRPr>
          </a:p>
        </p:txBody>
      </p:sp>
      <p:sp>
        <p:nvSpPr>
          <p:cNvPr id="16" name="投影片編號版面配置區 5"/>
          <p:cNvSpPr txBox="1"/>
          <p:nvPr userDrawn="1"/>
        </p:nvSpPr>
        <p:spPr>
          <a:xfrm>
            <a:off x="11801474" y="13347"/>
            <a:ext cx="390525" cy="310503"/>
          </a:xfrm>
          <a:prstGeom prst="rect">
            <a:avLst/>
          </a:prstGeom>
        </p:spPr>
        <p:txBody>
          <a:bodyPr/>
          <a:lstStyle>
            <a:defPPr>
              <a:defRPr lang="en-US"/>
            </a:defPPr>
            <a:lvl1pPr marL="0" algn="r" defTabSz="914400" rtl="0" eaLnBrk="1" latinLnBrk="0" hangingPunct="1">
              <a:defRPr sz="12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56E93C-916F-4253-8F9C-AC53CCEBE614}" type="slidenum">
              <a:rPr lang="en-US" smtClean="0">
                <a:solidFill>
                  <a:srgbClr val="00B0F0"/>
                </a:solidFill>
              </a:rPr>
              <a:t>‹#›</a:t>
            </a:fld>
            <a:endParaRPr lang="en-US" dirty="0">
              <a:solidFill>
                <a:srgbClr val="00B0F0"/>
              </a:solidFill>
            </a:endParaRPr>
          </a:p>
        </p:txBody>
      </p:sp>
      <p:sp>
        <p:nvSpPr>
          <p:cNvPr id="17" name="TextBox 16"/>
          <p:cNvSpPr txBox="1"/>
          <p:nvPr userDrawn="1"/>
        </p:nvSpPr>
        <p:spPr>
          <a:xfrm>
            <a:off x="10465601" y="6129407"/>
            <a:ext cx="1817948" cy="369332"/>
          </a:xfrm>
          <a:prstGeom prst="rect">
            <a:avLst/>
          </a:prstGeom>
          <a:noFill/>
        </p:spPr>
        <p:txBody>
          <a:bodyPr wrap="square" rtlCol="0">
            <a:spAutoFit/>
          </a:bodyPr>
          <a:lstStyle/>
          <a:p>
            <a:pPr algn="ctr"/>
            <a:r>
              <a:rPr lang="en-US" dirty="0">
                <a:solidFill>
                  <a:prstClr val="white">
                    <a:lumMod val="85000"/>
                  </a:prstClr>
                </a:solidFill>
                <a:latin typeface="Microsoft JhengHei" panose="020B0604030504040204" pitchFamily="34" charset="-120"/>
                <a:ea typeface="Microsoft JhengHei" panose="020B0604030504040204" pitchFamily="34" charset="-120"/>
              </a:rPr>
              <a:t>Confidential</a:t>
            </a:r>
          </a:p>
        </p:txBody>
      </p:sp>
      <p:pic>
        <p:nvPicPr>
          <p:cNvPr id="7" name="Picture 6" descr="Logo&#10;&#10;Description automatically generated"/>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022974" y="57975"/>
            <a:ext cx="2019309" cy="737133"/>
          </a:xfrm>
          <a:prstGeom prst="rect">
            <a:avLst/>
          </a:prstGeom>
        </p:spPr>
      </p:pic>
      <p:sp>
        <p:nvSpPr>
          <p:cNvPr id="15" name="矩形 14"/>
          <p:cNvSpPr/>
          <p:nvPr userDrawn="1"/>
        </p:nvSpPr>
        <p:spPr>
          <a:xfrm>
            <a:off x="9848850" y="0"/>
            <a:ext cx="2343150"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8" name="Picture 2" descr="C:\Users\Chao Lei\Desktop\polyuLogo.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915399" y="29119"/>
            <a:ext cx="3559969" cy="79955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2400" kern="1200">
          <a:solidFill>
            <a:schemeClr val="tx1">
              <a:lumMod val="65000"/>
              <a:lumOff val="35000"/>
            </a:schemeClr>
          </a:solidFill>
          <a:latin typeface="Microsoft JhengHei" panose="020B0604030504040204" pitchFamily="34" charset="-120"/>
          <a:ea typeface="Microsoft JhengHei"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jpeg"/><Relationship Id="rId4" Type="http://schemas.openxmlformats.org/officeDocument/2006/relationships/image" Target="../media/image37.GIF"/></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GIF"/><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GIF"/><Relationship Id="rId9" Type="http://schemas.openxmlformats.org/officeDocument/2006/relationships/image" Target="../media/image4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52.wmf"/><Relationship Id="rId18" Type="http://schemas.openxmlformats.org/officeDocument/2006/relationships/oleObject" Target="../embeddings/oleObject8.bin"/><Relationship Id="rId26" Type="http://schemas.openxmlformats.org/officeDocument/2006/relationships/image" Target="../media/image60.png"/><Relationship Id="rId3" Type="http://schemas.openxmlformats.org/officeDocument/2006/relationships/notesSlide" Target="../notesSlides/notesSlide15.xml"/><Relationship Id="rId21" Type="http://schemas.openxmlformats.org/officeDocument/2006/relationships/image" Target="../media/image56.wmf"/><Relationship Id="rId7" Type="http://schemas.openxmlformats.org/officeDocument/2006/relationships/image" Target="../media/image49.wmf"/><Relationship Id="rId12" Type="http://schemas.openxmlformats.org/officeDocument/2006/relationships/oleObject" Target="../embeddings/oleObject5.bin"/><Relationship Id="rId17" Type="http://schemas.openxmlformats.org/officeDocument/2006/relationships/image" Target="../media/image54.wmf"/><Relationship Id="rId25" Type="http://schemas.openxmlformats.org/officeDocument/2006/relationships/image" Target="../media/image58.w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image" Target="../media/image61.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1.wmf"/><Relationship Id="rId24" Type="http://schemas.openxmlformats.org/officeDocument/2006/relationships/oleObject" Target="../embeddings/oleObject11.bin"/><Relationship Id="rId5" Type="http://schemas.openxmlformats.org/officeDocument/2006/relationships/image" Target="../media/image48.wmf"/><Relationship Id="rId15" Type="http://schemas.openxmlformats.org/officeDocument/2006/relationships/image" Target="../media/image53.wmf"/><Relationship Id="rId23" Type="http://schemas.openxmlformats.org/officeDocument/2006/relationships/image" Target="../media/image57.wmf"/><Relationship Id="rId28" Type="http://schemas.openxmlformats.org/officeDocument/2006/relationships/image" Target="../media/image59.wmf"/><Relationship Id="rId10" Type="http://schemas.openxmlformats.org/officeDocument/2006/relationships/oleObject" Target="../embeddings/oleObject4.bin"/><Relationship Id="rId19" Type="http://schemas.openxmlformats.org/officeDocument/2006/relationships/image" Target="../media/image55.wmf"/><Relationship Id="rId4" Type="http://schemas.openxmlformats.org/officeDocument/2006/relationships/oleObject" Target="../embeddings/oleObject1.bin"/><Relationship Id="rId9" Type="http://schemas.openxmlformats.org/officeDocument/2006/relationships/image" Target="../media/image50.w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jpe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76.wmf"/><Relationship Id="rId18" Type="http://schemas.openxmlformats.org/officeDocument/2006/relationships/oleObject" Target="../embeddings/oleObject18.bin"/><Relationship Id="rId3" Type="http://schemas.openxmlformats.org/officeDocument/2006/relationships/notesSlide" Target="../notesSlides/notesSlide18.xml"/><Relationship Id="rId7" Type="http://schemas.openxmlformats.org/officeDocument/2006/relationships/image" Target="../media/image83.png"/><Relationship Id="rId12" Type="http://schemas.openxmlformats.org/officeDocument/2006/relationships/oleObject" Target="../embeddings/oleObject15.bin"/><Relationship Id="rId17" Type="http://schemas.openxmlformats.org/officeDocument/2006/relationships/image" Target="../media/image78.wmf"/><Relationship Id="rId2" Type="http://schemas.openxmlformats.org/officeDocument/2006/relationships/slideLayout" Target="../slideLayouts/slideLayout2.xml"/><Relationship Id="rId16" Type="http://schemas.openxmlformats.org/officeDocument/2006/relationships/oleObject" Target="../embeddings/oleObject17.bin"/><Relationship Id="rId1" Type="http://schemas.openxmlformats.org/officeDocument/2006/relationships/vmlDrawing" Target="../drawings/vmlDrawing2.vml"/><Relationship Id="rId6" Type="http://schemas.openxmlformats.org/officeDocument/2006/relationships/image" Target="../media/image82.png"/><Relationship Id="rId11" Type="http://schemas.openxmlformats.org/officeDocument/2006/relationships/image" Target="../media/image75.wmf"/><Relationship Id="rId5" Type="http://schemas.openxmlformats.org/officeDocument/2006/relationships/image" Target="../media/image81.png"/><Relationship Id="rId15" Type="http://schemas.openxmlformats.org/officeDocument/2006/relationships/image" Target="../media/image77.wmf"/><Relationship Id="rId10" Type="http://schemas.openxmlformats.org/officeDocument/2006/relationships/oleObject" Target="../embeddings/oleObject14.bin"/><Relationship Id="rId19" Type="http://schemas.openxmlformats.org/officeDocument/2006/relationships/image" Target="../media/image79.wmf"/><Relationship Id="rId4" Type="http://schemas.openxmlformats.org/officeDocument/2006/relationships/image" Target="../media/image80.png"/><Relationship Id="rId9" Type="http://schemas.openxmlformats.org/officeDocument/2006/relationships/image" Target="../media/image74.wmf"/><Relationship Id="rId14" Type="http://schemas.openxmlformats.org/officeDocument/2006/relationships/oleObject" Target="../embeddings/oleObject16.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4.emf"/><Relationship Id="rId5" Type="http://schemas.openxmlformats.org/officeDocument/2006/relationships/oleObject" Target="../embeddings/oleObject19.bin"/><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20.xml"/><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0.bin"/><Relationship Id="rId11" Type="http://schemas.openxmlformats.org/officeDocument/2006/relationships/image" Target="../media/image91.png"/><Relationship Id="rId5" Type="http://schemas.openxmlformats.org/officeDocument/2006/relationships/image" Target="../media/image89.png"/><Relationship Id="rId10" Type="http://schemas.openxmlformats.org/officeDocument/2006/relationships/image" Target="../media/image90.png"/><Relationship Id="rId4" Type="http://schemas.openxmlformats.org/officeDocument/2006/relationships/image" Target="../media/image88.png"/><Relationship Id="rId9" Type="http://schemas.openxmlformats.org/officeDocument/2006/relationships/image" Target="../media/image87.wmf"/></Relationships>
</file>

<file path=ppt/slides/_rels/slide2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38350"/>
            <a:ext cx="11906250" cy="614363"/>
          </a:xfrm>
        </p:spPr>
        <p:txBody>
          <a:bodyPr>
            <a:noAutofit/>
          </a:bodyPr>
          <a:lstStyle/>
          <a:p>
            <a:pPr algn="ctr">
              <a:lnSpc>
                <a:spcPct val="125000"/>
              </a:lnSpc>
              <a:defRPr/>
            </a:pPr>
            <a:r>
              <a:rPr lang="en-US" sz="3400" b="1" dirty="0"/>
              <a:t>Power System Optimization &amp; </a:t>
            </a:r>
            <a:r>
              <a:rPr lang="en-US" sz="3400" b="1" dirty="0" smtClean="0"/>
              <a:t>Battery Simulation</a:t>
            </a:r>
            <a:endParaRPr lang="en-US" sz="3400" b="1" dirty="0"/>
          </a:p>
        </p:txBody>
      </p:sp>
      <p:sp>
        <p:nvSpPr>
          <p:cNvPr id="10243" name="Subtitle 2"/>
          <p:cNvSpPr>
            <a:spLocks noGrp="1"/>
          </p:cNvSpPr>
          <p:nvPr>
            <p:ph type="subTitle" idx="1"/>
          </p:nvPr>
        </p:nvSpPr>
        <p:spPr>
          <a:xfrm>
            <a:off x="983892" y="3219753"/>
            <a:ext cx="10362962" cy="504221"/>
          </a:xfrm>
        </p:spPr>
        <p:txBody>
          <a:bodyPr>
            <a:noAutofit/>
          </a:bodyPr>
          <a:lstStyle/>
          <a:p>
            <a:pPr algn="ctr">
              <a:lnSpc>
                <a:spcPct val="120000"/>
              </a:lnSpc>
            </a:pPr>
            <a:r>
              <a:rPr lang="en-US" altLang="zh-CN" sz="2000" dirty="0">
                <a:solidFill>
                  <a:srgbClr val="0070C0"/>
                </a:solidFill>
              </a:rPr>
              <a:t>Chief Supervisors: </a:t>
            </a:r>
            <a:r>
              <a:rPr lang="de-DE" altLang="zh-CN" sz="2000" dirty="0">
                <a:solidFill>
                  <a:srgbClr val="0070C0"/>
                </a:solidFill>
              </a:rPr>
              <a:t>Prof. Siqi Bu &amp; Prof. C. Y. </a:t>
            </a:r>
            <a:r>
              <a:rPr lang="en-US" altLang="zh-CN" sz="2000" dirty="0">
                <a:solidFill>
                  <a:srgbClr val="0070C0"/>
                </a:solidFill>
              </a:rPr>
              <a:t>Chung </a:t>
            </a:r>
            <a:r>
              <a:rPr lang="en-US" altLang="zh-CN" sz="1800" dirty="0">
                <a:solidFill>
                  <a:srgbClr val="0070C0"/>
                </a:solidFill>
              </a:rPr>
              <a:t>(</a:t>
            </a:r>
            <a:r>
              <a:rPr lang="en-US" altLang="zh-CN" sz="1800" i="1" dirty="0">
                <a:solidFill>
                  <a:srgbClr val="0070C0"/>
                </a:solidFill>
              </a:rPr>
              <a:t>FIEEE</a:t>
            </a:r>
            <a:r>
              <a:rPr lang="en-US" altLang="zh-CN" sz="1800" dirty="0">
                <a:solidFill>
                  <a:srgbClr val="0070C0"/>
                </a:solidFill>
              </a:rPr>
              <a:t> )</a:t>
            </a:r>
          </a:p>
          <a:p>
            <a:pPr algn="ctr">
              <a:lnSpc>
                <a:spcPct val="120000"/>
              </a:lnSpc>
            </a:pPr>
            <a:r>
              <a:rPr lang="en-US" altLang="zh-CN" sz="2000" dirty="0">
                <a:solidFill>
                  <a:srgbClr val="0070C0"/>
                </a:solidFill>
              </a:rPr>
              <a:t>Co-Supervisor: </a:t>
            </a:r>
            <a:r>
              <a:rPr lang="de-DE" altLang="zh-CN" sz="2000" dirty="0">
                <a:solidFill>
                  <a:srgbClr val="0070C0"/>
                </a:solidFill>
              </a:rPr>
              <a:t>Prof. Dipti Srinivasan </a:t>
            </a:r>
            <a:r>
              <a:rPr lang="en-US" altLang="zh-CN" sz="1800" dirty="0">
                <a:solidFill>
                  <a:srgbClr val="0070C0"/>
                </a:solidFill>
              </a:rPr>
              <a:t>(</a:t>
            </a:r>
            <a:r>
              <a:rPr lang="en-US" altLang="zh-CN" sz="1800" i="1" dirty="0">
                <a:solidFill>
                  <a:srgbClr val="0070C0"/>
                </a:solidFill>
              </a:rPr>
              <a:t>FIEEE</a:t>
            </a:r>
            <a:r>
              <a:rPr lang="en-US" altLang="zh-CN" sz="1800" dirty="0">
                <a:solidFill>
                  <a:srgbClr val="0070C0"/>
                </a:solidFill>
              </a:rPr>
              <a:t> )</a:t>
            </a:r>
          </a:p>
          <a:p>
            <a:pPr algn="ctr">
              <a:lnSpc>
                <a:spcPct val="120000"/>
              </a:lnSpc>
            </a:pPr>
            <a:endParaRPr lang="en-US" altLang="zh-CN" sz="2000" dirty="0">
              <a:solidFill>
                <a:srgbClr val="0070C0"/>
              </a:solidFill>
            </a:endParaRPr>
          </a:p>
        </p:txBody>
      </p:sp>
      <p:pic>
        <p:nvPicPr>
          <p:cNvPr id="10244" name="Picture 1" descr="C:\Users\hkpuadmin\Desktop\New LOGO 2015\Poly Logo\JPG\Corporate Logo_RGB-01.png"/>
          <p:cNvPicPr>
            <a:picLocks noChangeAspect="1" noChangeArrowheads="1"/>
          </p:cNvPicPr>
          <p:nvPr/>
        </p:nvPicPr>
        <p:blipFill rotWithShape="1">
          <a:blip r:embed="rId3">
            <a:extLst>
              <a:ext uri="{28A0092B-C50C-407E-A947-70E740481C1C}">
                <a14:useLocalDpi xmlns:a14="http://schemas.microsoft.com/office/drawing/2010/main" val="0"/>
              </a:ext>
            </a:extLst>
          </a:blip>
          <a:srcRect l="1161" t="12818" r="79240" b="10834"/>
          <a:stretch>
            <a:fillRect/>
          </a:stretch>
        </p:blipFill>
        <p:spPr bwMode="auto">
          <a:xfrm>
            <a:off x="5750589" y="4879719"/>
            <a:ext cx="7670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50" y="133350"/>
            <a:ext cx="3752850" cy="685800"/>
          </a:xfrm>
          <a:prstGeom prst="rect">
            <a:avLst/>
          </a:prstGeom>
        </p:spPr>
      </p:pic>
      <p:sp>
        <p:nvSpPr>
          <p:cNvPr id="6" name="Subtitle 2"/>
          <p:cNvSpPr txBox="1"/>
          <p:nvPr/>
        </p:nvSpPr>
        <p:spPr>
          <a:xfrm>
            <a:off x="1095494" y="5597177"/>
            <a:ext cx="10362962" cy="50422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50000"/>
                    <a:lumOff val="50000"/>
                  </a:schemeClr>
                </a:solidFill>
                <a:latin typeface="Microsoft JhengHei" panose="020B0604030504040204" pitchFamily="34" charset="-120"/>
                <a:ea typeface="Microsoft JhengHei" panose="020B0604030504040204" pitchFamily="34" charset="-12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altLang="zh-CN" sz="2000" b="1" dirty="0">
                <a:solidFill>
                  <a:srgbClr val="C00000"/>
                </a:solidFill>
              </a:rPr>
              <a:t>The Hong Kong Polytechnic University</a:t>
            </a:r>
            <a:endParaRPr lang="zh-CN" altLang="zh-CN" sz="2000" b="1" dirty="0">
              <a:solidFill>
                <a:srgbClr val="C00000"/>
              </a:solidFill>
            </a:endParaRPr>
          </a:p>
        </p:txBody>
      </p:sp>
      <p:sp>
        <p:nvSpPr>
          <p:cNvPr id="7" name="Subtitle 2"/>
          <p:cNvSpPr txBox="1"/>
          <p:nvPr/>
        </p:nvSpPr>
        <p:spPr>
          <a:xfrm>
            <a:off x="928551" y="6124200"/>
            <a:ext cx="10362962" cy="50422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50000"/>
                    <a:lumOff val="50000"/>
                  </a:schemeClr>
                </a:solidFill>
                <a:latin typeface="Microsoft JhengHei" panose="020B0604030504040204" pitchFamily="34" charset="-120"/>
                <a:ea typeface="Microsoft JhengHei" panose="020B0604030504040204" pitchFamily="34" charset="-12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altLang="zh-CN" sz="1600" b="1" dirty="0">
                <a:solidFill>
                  <a:srgbClr val="C00000"/>
                </a:solidFill>
              </a:rPr>
              <a:t>QS Rank 57</a:t>
            </a:r>
            <a:r>
              <a:rPr lang="en-US" altLang="zh-CN" sz="1600" b="1" baseline="30000" dirty="0">
                <a:solidFill>
                  <a:srgbClr val="C00000"/>
                </a:solidFill>
              </a:rPr>
              <a:t>th</a:t>
            </a:r>
            <a:r>
              <a:rPr lang="en-US" altLang="zh-CN" sz="1600" b="1" dirty="0">
                <a:solidFill>
                  <a:srgbClr val="C00000"/>
                </a:solidFill>
              </a:rPr>
              <a:t> in the world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10</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fr-FR"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1 Finite Element Analysis - COMSOL Simulation</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2" name="TextBox 12"/>
          <p:cNvSpPr txBox="1">
            <a:spLocks noChangeArrowheads="1"/>
          </p:cNvSpPr>
          <p:nvPr/>
        </p:nvSpPr>
        <p:spPr bwMode="auto">
          <a:xfrm>
            <a:off x="0" y="685515"/>
            <a:ext cx="11734800" cy="43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25000"/>
              </a:lnSpc>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cs typeface="+mn-cs"/>
              </a:rPr>
              <a:t>Overview of Multi-Physics Simulation</a:t>
            </a:r>
          </a:p>
        </p:txBody>
      </p:sp>
      <p:sp>
        <p:nvSpPr>
          <p:cNvPr id="31" name="矩形 30"/>
          <p:cNvSpPr/>
          <p:nvPr/>
        </p:nvSpPr>
        <p:spPr>
          <a:xfrm>
            <a:off x="853227" y="4546050"/>
            <a:ext cx="2314574"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3" name="矩形 32"/>
          <p:cNvSpPr/>
          <p:nvPr/>
        </p:nvSpPr>
        <p:spPr>
          <a:xfrm>
            <a:off x="805600" y="4511610"/>
            <a:ext cx="2543175" cy="307777"/>
          </a:xfrm>
          <a:prstGeom prst="rect">
            <a:avLst/>
          </a:prstGeom>
          <a:noFill/>
          <a:ln w="9525" cap="flat" cmpd="sng" algn="ctr">
            <a:no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0070C0"/>
                </a:solidFill>
                <a:effectLst/>
                <a:uLnTx/>
                <a:uFillTx/>
              </a:rPr>
              <a:t>Degraded Underground Cable</a:t>
            </a:r>
            <a:endParaRPr kumimoji="0" lang="zh-CN" altLang="en-US" sz="1400" b="0" i="0" u="none" strike="noStrike" kern="0" cap="none" spc="0" normalizeH="0" baseline="0" noProof="0" dirty="0">
              <a:ln>
                <a:noFill/>
              </a:ln>
              <a:solidFill>
                <a:srgbClr val="0070C0"/>
              </a:solidFill>
              <a:effectLst/>
              <a:uLnTx/>
              <a:uFillTx/>
            </a:endParaRPr>
          </a:p>
        </p:txBody>
      </p:sp>
      <p:sp>
        <p:nvSpPr>
          <p:cNvPr id="3" name="矩形 2"/>
          <p:cNvSpPr/>
          <p:nvPr/>
        </p:nvSpPr>
        <p:spPr>
          <a:xfrm>
            <a:off x="73347" y="1250434"/>
            <a:ext cx="7622600" cy="830997"/>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Fully coupled multi-physics and single-physics modeling capabilities</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General-purpose simulation software based on advanced PDE methods.</a:t>
            </a:r>
          </a:p>
        </p:txBody>
      </p:sp>
      <p:sp>
        <p:nvSpPr>
          <p:cNvPr id="51" name="矩形 50"/>
          <p:cNvSpPr/>
          <p:nvPr/>
        </p:nvSpPr>
        <p:spPr>
          <a:xfrm>
            <a:off x="175661" y="5141927"/>
            <a:ext cx="11801629" cy="1200329"/>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Underground Cable: Water tree propagation for estimating the remaining useful life</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Electrochemical-thermal coupled model: electrochemistry and heat transfer are coupled for parameter estimation</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Circuit Breakers: Electric arc duration time for preventive maintenance scheduling</a:t>
            </a:r>
          </a:p>
        </p:txBody>
      </p:sp>
      <p:pic>
        <p:nvPicPr>
          <p:cNvPr id="2" name="图片 1"/>
          <p:cNvPicPr>
            <a:picLocks noChangeAspect="1"/>
          </p:cNvPicPr>
          <p:nvPr/>
        </p:nvPicPr>
        <p:blipFill>
          <a:blip r:embed="rId3"/>
          <a:stretch>
            <a:fillRect/>
          </a:stretch>
        </p:blipFill>
        <p:spPr>
          <a:xfrm>
            <a:off x="9580323" y="2507835"/>
            <a:ext cx="2356328" cy="1767246"/>
          </a:xfrm>
          <a:prstGeom prst="rect">
            <a:avLst/>
          </a:prstGeom>
        </p:spPr>
      </p:pic>
      <p:pic>
        <p:nvPicPr>
          <p:cNvPr id="24" name="Picture 8"/>
          <p:cNvPicPr>
            <a:picLocks noChangeAspect="1"/>
          </p:cNvPicPr>
          <p:nvPr/>
        </p:nvPicPr>
        <p:blipFill rotWithShape="1">
          <a:blip r:embed="rId4"/>
          <a:srcRect l="4500" t="6734"/>
          <a:stretch>
            <a:fillRect/>
          </a:stretch>
        </p:blipFill>
        <p:spPr>
          <a:xfrm>
            <a:off x="290700" y="2455804"/>
            <a:ext cx="3816461" cy="1921096"/>
          </a:xfrm>
          <a:prstGeom prst="rect">
            <a:avLst/>
          </a:prstGeom>
        </p:spPr>
      </p:pic>
      <p:sp>
        <p:nvSpPr>
          <p:cNvPr id="25" name="矩形 24"/>
          <p:cNvSpPr/>
          <p:nvPr/>
        </p:nvSpPr>
        <p:spPr>
          <a:xfrm>
            <a:off x="9782175" y="4634179"/>
            <a:ext cx="1952625"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9782175" y="4615129"/>
            <a:ext cx="2085975" cy="307777"/>
          </a:xfrm>
          <a:prstGeom prst="rect">
            <a:avLst/>
          </a:prstGeom>
          <a:noFill/>
          <a:ln w="9525" cap="flat" cmpd="sng" algn="ctr">
            <a:no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0070C0"/>
                </a:solidFill>
                <a:effectLst/>
                <a:uLnTx/>
                <a:uFillTx/>
              </a:rPr>
              <a:t>Electric Circuit</a:t>
            </a:r>
            <a:r>
              <a:rPr kumimoji="0" lang="en-US" altLang="zh-CN" sz="1400" b="0" i="0" u="none" strike="noStrike" kern="0" cap="none" spc="0" normalizeH="0" noProof="0" dirty="0">
                <a:ln>
                  <a:noFill/>
                </a:ln>
                <a:solidFill>
                  <a:srgbClr val="0070C0"/>
                </a:solidFill>
                <a:effectLst/>
                <a:uLnTx/>
                <a:uFillTx/>
              </a:rPr>
              <a:t> Breaker</a:t>
            </a:r>
            <a:endParaRPr kumimoji="0" lang="zh-CN" altLang="en-US" sz="1400" b="0" i="0" u="none" strike="noStrike" kern="0" cap="none" spc="0" normalizeH="0" baseline="0" noProof="0" dirty="0">
              <a:ln>
                <a:noFill/>
              </a:ln>
              <a:solidFill>
                <a:srgbClr val="0070C0"/>
              </a:solidFill>
              <a:effectLst/>
              <a:uLnTx/>
              <a:uFillTx/>
            </a:endParaRPr>
          </a:p>
        </p:txBody>
      </p:sp>
      <p:sp>
        <p:nvSpPr>
          <p:cNvPr id="27" name="矩形 26"/>
          <p:cNvSpPr/>
          <p:nvPr/>
        </p:nvSpPr>
        <p:spPr>
          <a:xfrm>
            <a:off x="5425227" y="4578064"/>
            <a:ext cx="3023448"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5377600" y="4543624"/>
            <a:ext cx="3366350"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Electrochemical-thermal coupled model</a:t>
            </a:r>
            <a:endParaRPr kumimoji="0" lang="zh-CN" altLang="en-US" sz="1400" b="0" i="0" u="none" strike="noStrike" kern="0" cap="none" spc="0" normalizeH="0" baseline="0" noProof="0" dirty="0">
              <a:ln>
                <a:noFill/>
              </a:ln>
              <a:solidFill>
                <a:srgbClr val="0070C0"/>
              </a:solidFill>
              <a:effectLst/>
              <a:uLnTx/>
              <a:uFillTx/>
            </a:endParaRPr>
          </a:p>
        </p:txBody>
      </p:sp>
      <p:pic>
        <p:nvPicPr>
          <p:cNvPr id="4505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2466" t="18988" b="7538"/>
          <a:stretch>
            <a:fillRect/>
          </a:stretch>
        </p:blipFill>
        <p:spPr bwMode="auto">
          <a:xfrm>
            <a:off x="7165740" y="2653645"/>
            <a:ext cx="1872019" cy="152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5843" y="2594880"/>
            <a:ext cx="2739897" cy="168020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7593646" y="3386795"/>
            <a:ext cx="4211529" cy="3158647"/>
          </a:xfrm>
          <a:prstGeom prst="rect">
            <a:avLst/>
          </a:prstGeom>
        </p:spPr>
      </p:pic>
      <p:pic>
        <p:nvPicPr>
          <p:cNvPr id="3" name="图片 2"/>
          <p:cNvPicPr>
            <a:picLocks noChangeAspect="1"/>
          </p:cNvPicPr>
          <p:nvPr/>
        </p:nvPicPr>
        <p:blipFill>
          <a:blip r:embed="rId4"/>
          <a:stretch>
            <a:fillRect/>
          </a:stretch>
        </p:blipFill>
        <p:spPr>
          <a:xfrm>
            <a:off x="4034036" y="3668890"/>
            <a:ext cx="3581400" cy="2686050"/>
          </a:xfrm>
          <a:prstGeom prst="rect">
            <a:avLst/>
          </a:prstGeom>
        </p:spPr>
      </p:pic>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11</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App.1 – Electrochemical-Thermal Coupled Modeling</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7" name="TextBox 17"/>
          <p:cNvSpPr txBox="1">
            <a:spLocks noChangeArrowheads="1"/>
          </p:cNvSpPr>
          <p:nvPr/>
        </p:nvSpPr>
        <p:spPr bwMode="auto">
          <a:xfrm>
            <a:off x="117837" y="682685"/>
            <a:ext cx="57670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Electrochemical Behavior when Discharging </a:t>
            </a:r>
          </a:p>
        </p:txBody>
      </p:sp>
      <p:sp>
        <p:nvSpPr>
          <p:cNvPr id="8" name="矩形 7"/>
          <p:cNvSpPr/>
          <p:nvPr/>
        </p:nvSpPr>
        <p:spPr>
          <a:xfrm>
            <a:off x="179247" y="1134129"/>
            <a:ext cx="12035667" cy="2677656"/>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Porous Electrode Negative – LixC6</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Porous Electrode Positive - LiMn2o4</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Electrolyte - LiPF6 in 1: 2</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Nominal capacity of 0.08 Ah and nominal voltage of 3.9 V </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Initial condition: SOC=0.8, positive electrode current at = -0.08 A</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The initial concentration of lithium is in the positive electrode. </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As lithium is dissolved on the negative lithium metal electrode, the concentration in the positive electrode increases.</a:t>
            </a:r>
          </a:p>
        </p:txBody>
      </p:sp>
      <p:sp>
        <p:nvSpPr>
          <p:cNvPr id="23" name="矩形 22"/>
          <p:cNvSpPr/>
          <p:nvPr/>
        </p:nvSpPr>
        <p:spPr>
          <a:xfrm>
            <a:off x="4612311" y="6068244"/>
            <a:ext cx="2332886"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4583733" y="6033804"/>
            <a:ext cx="2899625"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Electrolyte Salt Concentration</a:t>
            </a:r>
            <a:endParaRPr kumimoji="0" lang="zh-CN" altLang="en-US" sz="1400" b="0" i="0" u="none" strike="noStrike" kern="0" cap="none" spc="0" normalizeH="0" baseline="0" noProof="0" dirty="0">
              <a:ln>
                <a:noFill/>
              </a:ln>
              <a:solidFill>
                <a:srgbClr val="0070C0"/>
              </a:solidFill>
              <a:effectLst/>
              <a:uLnTx/>
              <a:uFillTx/>
            </a:endParaRPr>
          </a:p>
        </p:txBody>
      </p:sp>
      <p:pic>
        <p:nvPicPr>
          <p:cNvPr id="28" name="图片 27"/>
          <p:cNvPicPr>
            <a:picLocks noChangeAspect="1"/>
          </p:cNvPicPr>
          <p:nvPr/>
        </p:nvPicPr>
        <p:blipFill rotWithShape="1">
          <a:blip r:embed="rId5" cstate="print">
            <a:extLst>
              <a:ext uri="{28A0092B-C50C-407E-A947-70E740481C1C}">
                <a14:useLocalDpi xmlns:a14="http://schemas.microsoft.com/office/drawing/2010/main" val="0"/>
              </a:ext>
            </a:extLst>
          </a:blip>
          <a:srcRect r="57105"/>
          <a:stretch>
            <a:fillRect/>
          </a:stretch>
        </p:blipFill>
        <p:spPr>
          <a:xfrm>
            <a:off x="9147118" y="580675"/>
            <a:ext cx="1937824" cy="2770380"/>
          </a:xfrm>
          <a:prstGeom prst="rect">
            <a:avLst/>
          </a:prstGeom>
        </p:spPr>
      </p:pic>
      <p:sp>
        <p:nvSpPr>
          <p:cNvPr id="31" name="矩形 30"/>
          <p:cNvSpPr/>
          <p:nvPr/>
        </p:nvSpPr>
        <p:spPr>
          <a:xfrm>
            <a:off x="8506776" y="6100357"/>
            <a:ext cx="2466023"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2" name="矩形 31"/>
          <p:cNvSpPr/>
          <p:nvPr/>
        </p:nvSpPr>
        <p:spPr>
          <a:xfrm>
            <a:off x="8459149" y="6074543"/>
            <a:ext cx="2899625"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Power dissipation density (Heat)</a:t>
            </a:r>
            <a:endParaRPr kumimoji="0" lang="zh-CN" altLang="en-US" sz="1400" b="0" i="0" u="none" strike="noStrike" kern="0" cap="none" spc="0" normalizeH="0" baseline="0" noProof="0" dirty="0">
              <a:ln>
                <a:noFill/>
              </a:ln>
              <a:solidFill>
                <a:srgbClr val="0070C0"/>
              </a:solidFill>
              <a:effectLst/>
              <a:uLnTx/>
              <a:uFillTx/>
            </a:endParaRPr>
          </a:p>
        </p:txBody>
      </p:sp>
      <p:sp>
        <p:nvSpPr>
          <p:cNvPr id="33" name="矩形 32"/>
          <p:cNvSpPr/>
          <p:nvPr/>
        </p:nvSpPr>
        <p:spPr>
          <a:xfrm>
            <a:off x="882199" y="6130421"/>
            <a:ext cx="2332886"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6" name="矩形 35"/>
          <p:cNvSpPr/>
          <p:nvPr/>
        </p:nvSpPr>
        <p:spPr>
          <a:xfrm>
            <a:off x="853621" y="6095981"/>
            <a:ext cx="2899625"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Electrode Potential to ground </a:t>
            </a:r>
            <a:r>
              <a:rPr kumimoji="0" lang="en-US" altLang="zh-CN" sz="1400" b="0" i="0" u="none" strike="noStrike" kern="0" cap="none" spc="0" normalizeH="0" noProof="0" dirty="0">
                <a:ln>
                  <a:noFill/>
                </a:ln>
                <a:solidFill>
                  <a:srgbClr val="0070C0"/>
                </a:solidFill>
                <a:effectLst/>
                <a:uLnTx/>
                <a:uFillTx/>
              </a:rPr>
              <a:t> </a:t>
            </a:r>
            <a:endParaRPr kumimoji="0" lang="zh-CN" altLang="en-US" sz="1400" b="0" i="0" u="none" strike="noStrike" kern="0" cap="none" spc="0" normalizeH="0" baseline="0" noProof="0" dirty="0">
              <a:ln>
                <a:noFill/>
              </a:ln>
              <a:solidFill>
                <a:srgbClr val="0070C0"/>
              </a:solidFill>
              <a:effectLst/>
              <a:uLnTx/>
              <a:uFillTx/>
            </a:endParaRPr>
          </a:p>
        </p:txBody>
      </p:sp>
      <p:pic>
        <p:nvPicPr>
          <p:cNvPr id="4404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1392" y="3863995"/>
            <a:ext cx="3654499" cy="220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12</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App.1 – Electrochemical-Thermal Coupled Modeling</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7" name="TextBox 17"/>
          <p:cNvSpPr txBox="1">
            <a:spLocks noChangeArrowheads="1"/>
          </p:cNvSpPr>
          <p:nvPr/>
        </p:nvSpPr>
        <p:spPr bwMode="auto">
          <a:xfrm>
            <a:off x="1" y="634170"/>
            <a:ext cx="5970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Thermal Distribution Effect when Discharging </a:t>
            </a:r>
          </a:p>
        </p:txBody>
      </p:sp>
      <p:sp>
        <p:nvSpPr>
          <p:cNvPr id="23" name="矩形 22"/>
          <p:cNvSpPr/>
          <p:nvPr/>
        </p:nvSpPr>
        <p:spPr>
          <a:xfrm>
            <a:off x="1134950" y="5742745"/>
            <a:ext cx="2866288"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1087323" y="5717830"/>
            <a:ext cx="4337901"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Thermal distribution at the beginning</a:t>
            </a:r>
          </a:p>
        </p:txBody>
      </p:sp>
      <p:sp>
        <p:nvSpPr>
          <p:cNvPr id="13" name="矩形 12"/>
          <p:cNvSpPr/>
          <p:nvPr/>
        </p:nvSpPr>
        <p:spPr>
          <a:xfrm>
            <a:off x="76936" y="1043917"/>
            <a:ext cx="11800739"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Power dissipation, irreversible heat, and reversible heat that may influence some parameters, i.e., diffusion coefficient for materials LixC6 (negative) and LiMn2o4 (positive) </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Convective heat between a solid fluid (battery surface) and moving air </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Heat transfer coefficient h=5</a:t>
            </a:r>
          </a:p>
        </p:txBody>
      </p:sp>
      <p:sp>
        <p:nvSpPr>
          <p:cNvPr id="29" name="矩形 28"/>
          <p:cNvSpPr/>
          <p:nvPr/>
        </p:nvSpPr>
        <p:spPr>
          <a:xfrm>
            <a:off x="6648819" y="5771320"/>
            <a:ext cx="2418614"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6688932" y="5783675"/>
            <a:ext cx="2626518"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Thermal distribution at the end</a:t>
            </a:r>
          </a:p>
        </p:txBody>
      </p:sp>
      <p:pic>
        <p:nvPicPr>
          <p:cNvPr id="2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705" y="2684539"/>
            <a:ext cx="4261088" cy="299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957" y="2684539"/>
            <a:ext cx="4288867" cy="3009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p:cNvSpPr/>
          <p:nvPr/>
        </p:nvSpPr>
        <p:spPr>
          <a:xfrm>
            <a:off x="4347168" y="4072505"/>
            <a:ext cx="525249" cy="299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434588" y="4390666"/>
            <a:ext cx="806606" cy="307777"/>
          </a:xfrm>
          <a:prstGeom prst="rect">
            <a:avLst/>
          </a:prstGeom>
          <a:noFill/>
          <a:ln w="9525" cap="flat" cmpd="sng" algn="ctr">
            <a:noFill/>
            <a:prstDash val="solid"/>
          </a:ln>
          <a:effectLst/>
        </p:spPr>
        <p:txBody>
          <a:bodyPr wrap="square">
            <a:spAutoFit/>
          </a:bodyPr>
          <a:lstStyle/>
          <a:p>
            <a:pPr lvl="0">
              <a:defRPr/>
            </a:pPr>
            <a:r>
              <a:rPr lang="en-US" altLang="zh-CN" sz="1400" b="1" kern="0" dirty="0">
                <a:solidFill>
                  <a:srgbClr val="FF0000"/>
                </a:solidFill>
              </a:rPr>
              <a:t>293K</a:t>
            </a:r>
            <a:endParaRPr kumimoji="0" lang="zh-CN" altLang="en-US" sz="1400" b="1" i="0" u="none" strike="noStrike" kern="0" cap="none" spc="0" normalizeH="0" baseline="0" noProof="0" dirty="0">
              <a:ln>
                <a:noFill/>
              </a:ln>
              <a:solidFill>
                <a:srgbClr val="FF0000"/>
              </a:solidFill>
              <a:effectLst/>
              <a:uLnTx/>
              <a:uFillTx/>
            </a:endParaRPr>
          </a:p>
        </p:txBody>
      </p:sp>
      <p:sp>
        <p:nvSpPr>
          <p:cNvPr id="31" name="矩形 30"/>
          <p:cNvSpPr/>
          <p:nvPr/>
        </p:nvSpPr>
        <p:spPr>
          <a:xfrm>
            <a:off x="9489199" y="4158715"/>
            <a:ext cx="435851" cy="231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611145" y="4467589"/>
            <a:ext cx="806606" cy="307777"/>
          </a:xfrm>
          <a:prstGeom prst="rect">
            <a:avLst/>
          </a:prstGeom>
          <a:noFill/>
          <a:ln w="9525" cap="flat" cmpd="sng" algn="ctr">
            <a:noFill/>
            <a:prstDash val="solid"/>
          </a:ln>
          <a:effectLst/>
        </p:spPr>
        <p:txBody>
          <a:bodyPr wrap="square">
            <a:spAutoFit/>
          </a:bodyPr>
          <a:lstStyle/>
          <a:p>
            <a:pPr lvl="0">
              <a:defRPr/>
            </a:pPr>
            <a:r>
              <a:rPr lang="en-US" altLang="zh-CN" sz="1400" b="1" kern="0" dirty="0">
                <a:solidFill>
                  <a:srgbClr val="FF0000"/>
                </a:solidFill>
              </a:rPr>
              <a:t>295K</a:t>
            </a:r>
            <a:endParaRPr kumimoji="0" lang="zh-CN" altLang="en-US" sz="1400" b="1" i="0" u="none" strike="noStrike" kern="0" cap="none" spc="0" normalizeH="0" baseline="0" noProof="0" dirty="0">
              <a:ln>
                <a:noFill/>
              </a:ln>
              <a:solidFill>
                <a:srgbClr val="FF0000"/>
              </a:solidFill>
              <a:effectLst/>
              <a:uLnTx/>
              <a:uFillTx/>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4358964" y="3622135"/>
            <a:ext cx="3870975" cy="2903231"/>
          </a:xfrm>
          <a:prstGeom prst="rect">
            <a:avLst/>
          </a:prstGeom>
        </p:spPr>
      </p:pic>
      <p:pic>
        <p:nvPicPr>
          <p:cNvPr id="8" name="图片 7"/>
          <p:cNvPicPr>
            <a:picLocks noChangeAspect="1"/>
          </p:cNvPicPr>
          <p:nvPr/>
        </p:nvPicPr>
        <p:blipFill>
          <a:blip r:embed="rId4"/>
          <a:stretch>
            <a:fillRect/>
          </a:stretch>
        </p:blipFill>
        <p:spPr>
          <a:xfrm>
            <a:off x="76936" y="3372465"/>
            <a:ext cx="4059956" cy="3044967"/>
          </a:xfrm>
          <a:prstGeom prst="rect">
            <a:avLst/>
          </a:prstGeom>
        </p:spPr>
      </p:pic>
      <p:sp>
        <p:nvSpPr>
          <p:cNvPr id="4" name="Date Placeholder 3"/>
          <p:cNvSpPr>
            <a:spLocks noGrp="1"/>
          </p:cNvSpPr>
          <p:nvPr>
            <p:ph type="dt" sz="half" idx="10"/>
          </p:nvPr>
        </p:nvSpPr>
        <p:spPr/>
        <p:txBody>
          <a:bodyPr/>
          <a:lstStyle/>
          <a:p>
            <a:fld id="{8DD4A2AD-070E-4CBB-9C28-4785188B7962}" type="datetime1">
              <a:rPr lang="en-US" smtClean="0">
                <a:solidFill>
                  <a:prstClr val="white">
                    <a:lumMod val="95000"/>
                  </a:prstClr>
                </a:solidFill>
              </a:rPr>
              <a:t>9/9/2024</a:t>
            </a:fld>
            <a:endParaRPr lang="en-US" dirty="0">
              <a:solidFill>
                <a:prstClr val="white">
                  <a:lumMod val="95000"/>
                </a:prstClr>
              </a:solidFill>
            </a:endParaRPr>
          </a:p>
        </p:txBody>
      </p:sp>
      <p:sp>
        <p:nvSpPr>
          <p:cNvPr id="5" name="Footer Placeholder 4"/>
          <p:cNvSpPr>
            <a:spLocks noGrp="1"/>
          </p:cNvSpPr>
          <p:nvPr>
            <p:ph type="ftr" sz="quarter" idx="11"/>
          </p:nvPr>
        </p:nvSpPr>
        <p:spPr/>
        <p:txBody>
          <a:bodyPr/>
          <a:lstStyle/>
          <a:p>
            <a:r>
              <a:rPr lang="en-US" dirty="0" err="1">
                <a:solidFill>
                  <a:prstClr val="white">
                    <a:lumMod val="95000"/>
                  </a:prstClr>
                </a:solidFill>
              </a:rPr>
              <a:t>CAiRS</a:t>
            </a:r>
            <a:r>
              <a:rPr lang="en-US" dirty="0">
                <a:solidFill>
                  <a:prstClr val="white">
                    <a:lumMod val="95000"/>
                  </a:prstClr>
                </a:solidFill>
              </a:rPr>
              <a:t> </a:t>
            </a:r>
            <a:r>
              <a:rPr lang="en-US" dirty="0">
                <a:solidFill>
                  <a:prstClr val="white">
                    <a:lumMod val="95000"/>
                  </a:prstClr>
                </a:solidFill>
                <a:latin typeface="Lato"/>
              </a:rPr>
              <a:t>© </a:t>
            </a:r>
            <a:r>
              <a:rPr lang="en-US" dirty="0">
                <a:solidFill>
                  <a:prstClr val="white">
                    <a:lumMod val="95000"/>
                  </a:prstClr>
                </a:solidFill>
              </a:rPr>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solidFill>
                  <a:prstClr val="white">
                    <a:lumMod val="95000"/>
                  </a:prstClr>
                </a:solidFill>
              </a:rPr>
              <a:t>13</a:t>
            </a:fld>
            <a:endParaRPr lang="en-US" dirty="0">
              <a:solidFill>
                <a:prstClr val="white">
                  <a:lumMod val="95000"/>
                </a:prst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323A3E"/>
              </a:solidFill>
            </a:endParaRPr>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323A3E"/>
              </a:solidFill>
            </a:endParaRPr>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323A3E"/>
              </a:solidFill>
            </a:endParaRPr>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323A3E"/>
              </a:solidFill>
            </a:endParaRPr>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323A3E"/>
              </a:solidFill>
            </a:endParaRPr>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App.2 – Blade Lithium-Ion Battery for BYD Company </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323A3E"/>
              </a:solidFill>
            </a:endParaRPr>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323A3E"/>
              </a:solidFill>
            </a:endParaRPr>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323A3E"/>
              </a:solidFill>
            </a:endParaRPr>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srgbClr val="323A3E"/>
              </a:solidFill>
            </a:endParaRPr>
          </a:p>
        </p:txBody>
      </p:sp>
      <p:sp>
        <p:nvSpPr>
          <p:cNvPr id="37" name="TextBox 17"/>
          <p:cNvSpPr txBox="1">
            <a:spLocks noChangeArrowheads="1"/>
          </p:cNvSpPr>
          <p:nvPr/>
        </p:nvSpPr>
        <p:spPr bwMode="auto">
          <a:xfrm>
            <a:off x="1" y="634170"/>
            <a:ext cx="61063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Electrochemical-Thermal Effect when charging </a:t>
            </a:r>
          </a:p>
        </p:txBody>
      </p:sp>
      <p:sp>
        <p:nvSpPr>
          <p:cNvPr id="13" name="矩形 12"/>
          <p:cNvSpPr/>
          <p:nvPr/>
        </p:nvSpPr>
        <p:spPr>
          <a:xfrm>
            <a:off x="76936" y="1011843"/>
            <a:ext cx="11800739"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Electrochemical-Thermal Modeling</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Turbulent thermal convection between a solid and a liquid (water motion)</a:t>
            </a:r>
          </a:p>
        </p:txBody>
      </p:sp>
      <p:sp>
        <p:nvSpPr>
          <p:cNvPr id="29" name="矩形 28"/>
          <p:cNvSpPr/>
          <p:nvPr/>
        </p:nvSpPr>
        <p:spPr>
          <a:xfrm>
            <a:off x="9356720" y="5976926"/>
            <a:ext cx="1704606"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a:defRPr/>
            </a:pPr>
            <a:endParaRPr lang="zh-CN" altLang="en-US" sz="1200" kern="0" dirty="0">
              <a:solidFill>
                <a:srgbClr val="0070C0"/>
              </a:solidFill>
              <a:latin typeface="微软雅黑" panose="020B0503020204020204" pitchFamily="34" charset="-122"/>
              <a:ea typeface="微软雅黑" panose="020B0503020204020204" pitchFamily="34" charset="-122"/>
            </a:endParaRPr>
          </a:p>
        </p:txBody>
      </p:sp>
      <p:sp>
        <p:nvSpPr>
          <p:cNvPr id="30" name="矩形 29"/>
          <p:cNvSpPr/>
          <p:nvPr/>
        </p:nvSpPr>
        <p:spPr>
          <a:xfrm>
            <a:off x="9329152" y="5979915"/>
            <a:ext cx="1664493" cy="307777"/>
          </a:xfrm>
          <a:prstGeom prst="rect">
            <a:avLst/>
          </a:prstGeom>
          <a:noFill/>
          <a:ln w="9525" cap="flat" cmpd="sng" algn="ctr">
            <a:noFill/>
            <a:prstDash val="solid"/>
          </a:ln>
          <a:effectLst/>
        </p:spPr>
        <p:txBody>
          <a:bodyPr wrap="square">
            <a:spAutoFit/>
          </a:bodyPr>
          <a:lstStyle/>
          <a:p>
            <a:pPr>
              <a:defRPr/>
            </a:pPr>
            <a:r>
              <a:rPr lang="en-US" altLang="zh-CN" sz="1400" kern="0" dirty="0">
                <a:solidFill>
                  <a:srgbClr val="0070C0"/>
                </a:solidFill>
              </a:rPr>
              <a:t>Blade Battery for EV</a:t>
            </a:r>
          </a:p>
        </p:txBody>
      </p: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7057" y="2930293"/>
            <a:ext cx="3698243" cy="116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9939" y="852545"/>
            <a:ext cx="3714502" cy="198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p:cNvSpPr/>
          <p:nvPr/>
        </p:nvSpPr>
        <p:spPr>
          <a:xfrm>
            <a:off x="663465" y="3713725"/>
            <a:ext cx="2303574"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a:defRPr/>
            </a:pPr>
            <a:endParaRPr lang="zh-CN" altLang="en-US" sz="1200" kern="0" dirty="0">
              <a:solidFill>
                <a:srgbClr val="0070C0"/>
              </a:solidFill>
              <a:latin typeface="微软雅黑" panose="020B0503020204020204" pitchFamily="34" charset="-122"/>
              <a:ea typeface="微软雅黑" panose="020B0503020204020204" pitchFamily="34" charset="-122"/>
            </a:endParaRPr>
          </a:p>
        </p:txBody>
      </p:sp>
      <p:sp>
        <p:nvSpPr>
          <p:cNvPr id="36" name="矩形 35"/>
          <p:cNvSpPr/>
          <p:nvPr/>
        </p:nvSpPr>
        <p:spPr>
          <a:xfrm>
            <a:off x="615838" y="3688810"/>
            <a:ext cx="2351201" cy="307777"/>
          </a:xfrm>
          <a:prstGeom prst="rect">
            <a:avLst/>
          </a:prstGeom>
          <a:noFill/>
          <a:ln w="9525" cap="flat" cmpd="sng" algn="ctr">
            <a:noFill/>
            <a:prstDash val="solid"/>
          </a:ln>
          <a:effectLst/>
        </p:spPr>
        <p:txBody>
          <a:bodyPr wrap="square">
            <a:spAutoFit/>
          </a:bodyPr>
          <a:lstStyle/>
          <a:p>
            <a:pPr>
              <a:defRPr/>
            </a:pPr>
            <a:r>
              <a:rPr lang="en-US" altLang="zh-CN" sz="1400" kern="0" dirty="0">
                <a:solidFill>
                  <a:srgbClr val="0070C0"/>
                </a:solidFill>
              </a:rPr>
              <a:t>Liquid-cooled battery cooling</a:t>
            </a:r>
          </a:p>
        </p:txBody>
      </p:sp>
      <p:pic>
        <p:nvPicPr>
          <p:cNvPr id="512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394" y="1818098"/>
            <a:ext cx="3493488" cy="177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1149236" y="5936190"/>
            <a:ext cx="1693975"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a:defRPr/>
            </a:pPr>
            <a:endParaRPr lang="zh-CN" altLang="en-US" sz="1200" kern="0" dirty="0">
              <a:solidFill>
                <a:srgbClr val="0070C0"/>
              </a:solidFill>
              <a:latin typeface="微软雅黑" panose="020B0503020204020204" pitchFamily="34" charset="-122"/>
              <a:ea typeface="微软雅黑" panose="020B0503020204020204" pitchFamily="34" charset="-122"/>
            </a:endParaRPr>
          </a:p>
        </p:txBody>
      </p:sp>
      <p:sp>
        <p:nvSpPr>
          <p:cNvPr id="24" name="矩形 23"/>
          <p:cNvSpPr/>
          <p:nvPr/>
        </p:nvSpPr>
        <p:spPr>
          <a:xfrm>
            <a:off x="1149237" y="5945716"/>
            <a:ext cx="1817802" cy="307777"/>
          </a:xfrm>
          <a:prstGeom prst="rect">
            <a:avLst/>
          </a:prstGeom>
          <a:noFill/>
          <a:ln w="9525" cap="flat" cmpd="sng" algn="ctr">
            <a:noFill/>
            <a:prstDash val="solid"/>
          </a:ln>
          <a:effectLst/>
        </p:spPr>
        <p:txBody>
          <a:bodyPr wrap="square">
            <a:spAutoFit/>
          </a:bodyPr>
          <a:lstStyle/>
          <a:p>
            <a:pPr>
              <a:defRPr/>
            </a:pPr>
            <a:r>
              <a:rPr lang="en-US" altLang="zh-CN" sz="1400" kern="0" dirty="0">
                <a:solidFill>
                  <a:srgbClr val="0070C0"/>
                </a:solidFill>
              </a:rPr>
              <a:t>Thermal distribution</a:t>
            </a:r>
          </a:p>
        </p:txBody>
      </p:sp>
      <p:pic>
        <p:nvPicPr>
          <p:cNvPr id="5125"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57838" y="1788714"/>
            <a:ext cx="3676323" cy="200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矩形 37"/>
          <p:cNvSpPr/>
          <p:nvPr/>
        </p:nvSpPr>
        <p:spPr>
          <a:xfrm>
            <a:off x="5425962" y="3928822"/>
            <a:ext cx="1441564"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a:defRPr/>
            </a:pPr>
            <a:endParaRPr lang="zh-CN" altLang="en-US" sz="1200" kern="0" dirty="0">
              <a:solidFill>
                <a:srgbClr val="0070C0"/>
              </a:solidFill>
              <a:latin typeface="微软雅黑" panose="020B0503020204020204" pitchFamily="34" charset="-122"/>
              <a:ea typeface="微软雅黑" panose="020B0503020204020204" pitchFamily="34" charset="-122"/>
            </a:endParaRPr>
          </a:p>
        </p:txBody>
      </p:sp>
      <p:sp>
        <p:nvSpPr>
          <p:cNvPr id="39" name="矩形 38"/>
          <p:cNvSpPr/>
          <p:nvPr/>
        </p:nvSpPr>
        <p:spPr>
          <a:xfrm>
            <a:off x="5425962" y="3938348"/>
            <a:ext cx="1817802" cy="307777"/>
          </a:xfrm>
          <a:prstGeom prst="rect">
            <a:avLst/>
          </a:prstGeom>
          <a:noFill/>
          <a:ln w="9525" cap="flat" cmpd="sng" algn="ctr">
            <a:noFill/>
            <a:prstDash val="solid"/>
          </a:ln>
          <a:effectLst/>
        </p:spPr>
        <p:txBody>
          <a:bodyPr wrap="square">
            <a:spAutoFit/>
          </a:bodyPr>
          <a:lstStyle/>
          <a:p>
            <a:pPr>
              <a:defRPr/>
            </a:pPr>
            <a:r>
              <a:rPr lang="en-US" altLang="zh-CN" sz="1400" kern="0" dirty="0">
                <a:solidFill>
                  <a:srgbClr val="0070C0"/>
                </a:solidFill>
              </a:rPr>
              <a:t>Voltage Behavior</a:t>
            </a:r>
          </a:p>
        </p:txBody>
      </p:sp>
      <p:sp>
        <p:nvSpPr>
          <p:cNvPr id="40" name="矩形 39"/>
          <p:cNvSpPr/>
          <p:nvPr/>
        </p:nvSpPr>
        <p:spPr>
          <a:xfrm>
            <a:off x="5187097" y="5878952"/>
            <a:ext cx="1928078"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a:defRPr/>
            </a:pPr>
            <a:endParaRPr lang="zh-CN" altLang="en-US" sz="1200" kern="0" dirty="0">
              <a:solidFill>
                <a:srgbClr val="0070C0"/>
              </a:solidFill>
              <a:latin typeface="微软雅黑" panose="020B0503020204020204" pitchFamily="34" charset="-122"/>
              <a:ea typeface="微软雅黑" panose="020B0503020204020204" pitchFamily="34" charset="-122"/>
            </a:endParaRPr>
          </a:p>
        </p:txBody>
      </p:sp>
      <p:sp>
        <p:nvSpPr>
          <p:cNvPr id="42" name="矩形 41"/>
          <p:cNvSpPr/>
          <p:nvPr/>
        </p:nvSpPr>
        <p:spPr>
          <a:xfrm>
            <a:off x="5187098" y="5888478"/>
            <a:ext cx="2056666" cy="307777"/>
          </a:xfrm>
          <a:prstGeom prst="rect">
            <a:avLst/>
          </a:prstGeom>
          <a:noFill/>
          <a:ln w="9525" cap="flat" cmpd="sng" algn="ctr">
            <a:noFill/>
            <a:prstDash val="solid"/>
          </a:ln>
          <a:effectLst/>
        </p:spPr>
        <p:txBody>
          <a:bodyPr wrap="square">
            <a:spAutoFit/>
          </a:bodyPr>
          <a:lstStyle/>
          <a:p>
            <a:pPr>
              <a:defRPr/>
            </a:pPr>
            <a:r>
              <a:rPr lang="en-US" altLang="zh-CN" sz="1400" kern="0" dirty="0">
                <a:solidFill>
                  <a:srgbClr val="0070C0"/>
                </a:solidFill>
              </a:rPr>
              <a:t>Convection distribution</a:t>
            </a:r>
          </a:p>
        </p:txBody>
      </p:sp>
      <p:pic>
        <p:nvPicPr>
          <p:cNvPr id="5127" name="Picture 7" descr="https://p7.itc.cn/q_70/images01/20211110/05e3809750094a1b975910c4c1641890.jpeg"/>
          <p:cNvPicPr>
            <a:picLocks noChangeAspect="1" noChangeArrowheads="1"/>
          </p:cNvPicPr>
          <p:nvPr/>
        </p:nvPicPr>
        <p:blipFill rotWithShape="1">
          <a:blip r:embed="rId9">
            <a:extLst>
              <a:ext uri="{28A0092B-C50C-407E-A947-70E740481C1C}">
                <a14:useLocalDpi xmlns:a14="http://schemas.microsoft.com/office/drawing/2010/main" val="0"/>
              </a:ext>
            </a:extLst>
          </a:blip>
          <a:srcRect l="7210" t="6901" r="5231" b="9266"/>
          <a:stretch>
            <a:fillRect/>
          </a:stretch>
        </p:blipFill>
        <p:spPr bwMode="auto">
          <a:xfrm>
            <a:off x="8255631" y="4139182"/>
            <a:ext cx="3678187" cy="17397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14</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2 Power System Optimization (</a:t>
            </a:r>
            <a:r>
              <a:rPr lang="en-US" altLang="zh-CN" sz="2700" b="1" dirty="0">
                <a:solidFill>
                  <a:srgbClr val="0070C0"/>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PhD Focus</a:t>
            </a: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5" name="TextBox 17"/>
          <p:cNvSpPr txBox="1">
            <a:spLocks noChangeArrowheads="1"/>
          </p:cNvSpPr>
          <p:nvPr/>
        </p:nvSpPr>
        <p:spPr bwMode="auto">
          <a:xfrm>
            <a:off x="1" y="5757852"/>
            <a:ext cx="12349163"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lvl="0" eaLnBrk="1" fontAlgn="auto" hangingPunct="1">
              <a:lnSpc>
                <a:spcPct val="100000"/>
              </a:lnSpc>
              <a:spcBef>
                <a:spcPct val="0"/>
              </a:spcBef>
              <a:spcAft>
                <a:spcPts val="0"/>
              </a:spcAft>
              <a:buClrTx/>
              <a:buNone/>
            </a:pPr>
            <a:r>
              <a:rPr lang="en-US" sz="1000" dirty="0">
                <a:solidFill>
                  <a:schemeClr val="tx1"/>
                </a:solidFill>
              </a:rPr>
              <a:t>Reference 1. </a:t>
            </a:r>
            <a:r>
              <a:rPr lang="en-US" sz="1000" b="1" dirty="0">
                <a:solidFill>
                  <a:schemeClr val="tx1"/>
                </a:solidFill>
              </a:rPr>
              <a:t>C. Lei</a:t>
            </a:r>
            <a:r>
              <a:rPr lang="en-US" sz="1000" dirty="0">
                <a:solidFill>
                  <a:schemeClr val="tx1"/>
                </a:solidFill>
              </a:rPr>
              <a:t>, S. Bu, J. </a:t>
            </a:r>
            <a:r>
              <a:rPr lang="en-US" sz="1000" dirty="0" err="1">
                <a:solidFill>
                  <a:schemeClr val="tx1"/>
                </a:solidFill>
              </a:rPr>
              <a:t>Zhong</a:t>
            </a:r>
            <a:r>
              <a:rPr lang="en-US" sz="1000" dirty="0">
                <a:solidFill>
                  <a:schemeClr val="tx1"/>
                </a:solidFill>
              </a:rPr>
              <a:t>, Q. Chen and Q. Wang, "Distribution Network Reconfiguration: A Disjunctive Convex Hull Approach," </a:t>
            </a:r>
            <a:r>
              <a:rPr lang="en-US" sz="1000" i="1" dirty="0">
                <a:solidFill>
                  <a:schemeClr val="tx1"/>
                </a:solidFill>
              </a:rPr>
              <a:t>IEEE Transactions on Power Systems</a:t>
            </a:r>
            <a:r>
              <a:rPr lang="en-US" sz="1000" dirty="0">
                <a:solidFill>
                  <a:schemeClr val="tx1"/>
                </a:solidFill>
              </a:rPr>
              <a:t>, vol. 38, no. 6, pp. 5926-5929, Nov. 2023.</a:t>
            </a:r>
          </a:p>
          <a:p>
            <a:pPr eaLnBrk="1" hangingPunct="1">
              <a:lnSpc>
                <a:spcPct val="100000"/>
              </a:lnSpc>
              <a:spcBef>
                <a:spcPct val="0"/>
              </a:spcBef>
              <a:buClrTx/>
              <a:buNone/>
            </a:pPr>
            <a:r>
              <a:rPr lang="en-US" sz="1000" dirty="0">
                <a:solidFill>
                  <a:schemeClr val="tx1"/>
                </a:solidFill>
              </a:rPr>
              <a:t>2. </a:t>
            </a:r>
            <a:r>
              <a:rPr lang="en-US" altLang="zh-CN" sz="1000" b="1" dirty="0">
                <a:solidFill>
                  <a:schemeClr val="tx1"/>
                </a:solidFill>
              </a:rPr>
              <a:t>C. Lei</a:t>
            </a:r>
            <a:r>
              <a:rPr lang="en-US" altLang="zh-CN" sz="1000" dirty="0">
                <a:solidFill>
                  <a:schemeClr val="tx1"/>
                </a:solidFill>
              </a:rPr>
              <a:t>, S. Bu, Q. Wang, Q. Chen, L. Yang and Y. Chi, "Look-Ahead Rolling Economic Dispatch Approach for Wind-Thermal-Bundled Power System Considering Dynamic Ramping and Flexible Load Transfer Strategy</a:t>
            </a:r>
            <a:r>
              <a:rPr lang="en-US" altLang="zh-CN" sz="1000" i="1" dirty="0">
                <a:solidFill>
                  <a:schemeClr val="tx1"/>
                </a:solidFill>
              </a:rPr>
              <a:t>," IEEE Trans. on Power Systems</a:t>
            </a:r>
            <a:r>
              <a:rPr lang="en-US" altLang="zh-CN" sz="1000" dirty="0">
                <a:solidFill>
                  <a:schemeClr val="tx1"/>
                </a:solidFill>
              </a:rPr>
              <a:t>, vol. 39, no. 1, pp. 186-202, Jan. 2024.</a:t>
            </a:r>
          </a:p>
          <a:p>
            <a:pPr lvl="0" eaLnBrk="1" hangingPunct="1">
              <a:lnSpc>
                <a:spcPct val="100000"/>
              </a:lnSpc>
              <a:spcBef>
                <a:spcPct val="0"/>
              </a:spcBef>
              <a:buClrTx/>
              <a:buNone/>
            </a:pPr>
            <a:r>
              <a:rPr lang="en-US" altLang="zh-CN" sz="1000" dirty="0">
                <a:solidFill>
                  <a:schemeClr val="tx1"/>
                </a:solidFill>
              </a:rPr>
              <a:t>3.</a:t>
            </a:r>
            <a:r>
              <a:rPr lang="en-US" altLang="zh-CN" sz="1000" b="1" dirty="0">
                <a:solidFill>
                  <a:schemeClr val="tx1"/>
                </a:solidFill>
              </a:rPr>
              <a:t> C. Lei</a:t>
            </a:r>
            <a:r>
              <a:rPr lang="en-US" altLang="zh-CN" sz="1000" dirty="0">
                <a:solidFill>
                  <a:schemeClr val="tx1"/>
                </a:solidFill>
              </a:rPr>
              <a:t>, S. Bu, Q. Chen, Q. Wang and D. Srinivasan, “Decentralized Optimal Power Flow for Multi-Agent Active Distribution Networks: A </a:t>
            </a:r>
            <a:r>
              <a:rPr lang="en-US" altLang="zh-CN" sz="1000" b="1" dirty="0">
                <a:solidFill>
                  <a:schemeClr val="tx1"/>
                </a:solidFill>
              </a:rPr>
              <a:t>Differentially Private Consensus ADMM Algorithm</a:t>
            </a:r>
            <a:r>
              <a:rPr lang="en-US" altLang="zh-CN" sz="1000" dirty="0">
                <a:solidFill>
                  <a:schemeClr val="tx1"/>
                </a:solidFill>
              </a:rPr>
              <a:t>," </a:t>
            </a:r>
            <a:r>
              <a:rPr lang="en-US" altLang="zh-CN" sz="1000" i="1" dirty="0">
                <a:solidFill>
                  <a:schemeClr val="tx1"/>
                </a:solidFill>
              </a:rPr>
              <a:t>IEEE Trans. on Smart Grid</a:t>
            </a:r>
            <a:r>
              <a:rPr lang="en-US" altLang="zh-CN" sz="1000" dirty="0">
                <a:solidFill>
                  <a:schemeClr val="tx1"/>
                </a:solidFill>
              </a:rPr>
              <a:t>, 2024 (Early Access)</a:t>
            </a:r>
            <a:endParaRPr lang="en-US" sz="1000" dirty="0">
              <a:solidFill>
                <a:schemeClr val="tx1"/>
              </a:solidFill>
            </a:endParaRPr>
          </a:p>
          <a:p>
            <a:pPr lvl="0" eaLnBrk="1" fontAlgn="auto" hangingPunct="1">
              <a:lnSpc>
                <a:spcPct val="100000"/>
              </a:lnSpc>
              <a:spcBef>
                <a:spcPct val="0"/>
              </a:spcBef>
              <a:spcAft>
                <a:spcPts val="0"/>
              </a:spcAft>
              <a:buClrTx/>
              <a:buNone/>
            </a:pPr>
            <a:endParaRPr lang="en-US" sz="1000" dirty="0">
              <a:solidFill>
                <a:schemeClr val="tx1"/>
              </a:solidFill>
            </a:endParaRPr>
          </a:p>
        </p:txBody>
      </p:sp>
      <p:sp>
        <p:nvSpPr>
          <p:cNvPr id="61" name="TextBox 12"/>
          <p:cNvSpPr txBox="1">
            <a:spLocks noChangeArrowheads="1"/>
          </p:cNvSpPr>
          <p:nvPr/>
        </p:nvSpPr>
        <p:spPr bwMode="auto">
          <a:xfrm>
            <a:off x="1" y="834333"/>
            <a:ext cx="12039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66700" lvl="0" indent="361950" algn="just">
              <a:lnSpc>
                <a:spcPct val="200000"/>
              </a:lnSpc>
              <a:buFont typeface="Wingdings" panose="05000000000000000000" pitchFamily="2" charset="2"/>
              <a:buChar char="n"/>
            </a:pPr>
            <a:r>
              <a:rPr lang="en-US" altLang="zh-CN" sz="20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rPr>
              <a:t>App.3 Vehicle Battery Dispatch Optimization (EMS) for EV Aggregators</a:t>
            </a:r>
          </a:p>
          <a:p>
            <a:pPr marL="266700" indent="361950" algn="just">
              <a:lnSpc>
                <a:spcPct val="200000"/>
              </a:lnSpc>
              <a:buFont typeface="Wingdings" panose="05000000000000000000" pitchFamily="2" charset="2"/>
              <a:buChar char="n"/>
            </a:pPr>
            <a:r>
              <a:rPr lang="en-US" altLang="zh-CN" sz="20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rPr>
              <a:t>App.4 </a:t>
            </a:r>
            <a:r>
              <a:rPr lang="en-US" altLang="zh-CN" sz="2000" b="1" dirty="0" err="1">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rPr>
              <a:t>Observability</a:t>
            </a:r>
            <a:r>
              <a:rPr lang="en-US" altLang="zh-CN" sz="20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rPr>
              <a:t> Defense-Constrained Distribution Network Reconfiguration</a:t>
            </a:r>
          </a:p>
          <a:p>
            <a:pPr marL="266700" indent="361950" algn="just">
              <a:lnSpc>
                <a:spcPct val="200000"/>
              </a:lnSpc>
              <a:buFont typeface="Wingdings" panose="05000000000000000000" pitchFamily="2" charset="2"/>
              <a:buChar char="n"/>
            </a:pPr>
            <a:r>
              <a:rPr lang="en-US" altLang="zh-CN" sz="20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rPr>
              <a:t>App.5 Differentially Private ADMM Approach for Optimal Power Flow </a:t>
            </a:r>
          </a:p>
        </p:txBody>
      </p:sp>
      <p:sp>
        <p:nvSpPr>
          <p:cNvPr id="64" name="圆角矩形 63"/>
          <p:cNvSpPr/>
          <p:nvPr/>
        </p:nvSpPr>
        <p:spPr>
          <a:xfrm>
            <a:off x="405491" y="3025189"/>
            <a:ext cx="9976757" cy="2707124"/>
          </a:xfrm>
          <a:prstGeom prst="roundRect">
            <a:avLst/>
          </a:prstGeom>
          <a:solidFill>
            <a:schemeClr val="accent1">
              <a:lumMod val="20000"/>
              <a:lumOff val="80000"/>
              <a:alpha val="15000"/>
            </a:schemeClr>
          </a:solidFill>
          <a:ln>
            <a:noFill/>
          </a:ln>
          <a:effectLst>
            <a:reflection blurRad="12700" stA="38000" endPos="28000" dist="5000" dir="5400000" sy="-100000" algn="bl" rotWithShape="0"/>
          </a:effectLst>
        </p:spPr>
        <p:txBody>
          <a:bodyPr wrap="square">
            <a:spAutoFit/>
          </a:bodyPr>
          <a:lstStyle/>
          <a:p>
            <a:pPr>
              <a:lnSpc>
                <a:spcPct val="150000"/>
              </a:lnSpc>
            </a:pPr>
            <a:r>
              <a:rPr lang="en-US" altLang="zh-CN" sz="1700" b="1" kern="0" dirty="0">
                <a:solidFill>
                  <a:srgbClr val="C00000"/>
                </a:solidFill>
                <a:latin typeface="Lucida Sans Unicode" panose="020B0602030504020204"/>
              </a:rPr>
              <a:t>Expertise -  Optimization &amp; Industrial Experience</a:t>
            </a:r>
          </a:p>
          <a:p>
            <a:pPr marL="285750" indent="-285750">
              <a:lnSpc>
                <a:spcPct val="150000"/>
              </a:lnSpc>
              <a:buFont typeface="Arial" panose="020B0604020202020204" pitchFamily="34" charset="0"/>
              <a:buChar char="•"/>
            </a:pPr>
            <a:r>
              <a:rPr lang="en-US" altLang="zh-CN" sz="1700" kern="0" dirty="0">
                <a:solidFill>
                  <a:sysClr val="windowText" lastClr="000000"/>
                </a:solidFill>
                <a:latin typeface="Lucida Sans Unicode" panose="020B0602030504020204"/>
              </a:rPr>
              <a:t>Convex optimization: convex hull relaxation</a:t>
            </a:r>
            <a:r>
              <a:rPr lang="en-US" altLang="zh-CN" sz="1700" kern="0" baseline="30000" dirty="0">
                <a:solidFill>
                  <a:srgbClr val="FF0000"/>
                </a:solidFill>
                <a:latin typeface="Lucida Sans Unicode" panose="020B0602030504020204"/>
              </a:rPr>
              <a:t>1</a:t>
            </a:r>
            <a:r>
              <a:rPr lang="en-US" altLang="zh-CN" sz="1700" kern="0" dirty="0">
                <a:solidFill>
                  <a:sysClr val="windowText" lastClr="000000"/>
                </a:solidFill>
                <a:latin typeface="Lucida Sans Unicode" panose="020B0602030504020204"/>
              </a:rPr>
              <a:t>, disjunctive programming</a:t>
            </a:r>
            <a:r>
              <a:rPr lang="en-US" altLang="zh-CN" sz="1700" kern="0" baseline="30000" dirty="0">
                <a:solidFill>
                  <a:srgbClr val="FF0000"/>
                </a:solidFill>
                <a:latin typeface="Lucida Sans Unicode" panose="020B0602030504020204"/>
              </a:rPr>
              <a:t>1</a:t>
            </a:r>
            <a:r>
              <a:rPr lang="en-US" altLang="zh-CN" sz="1700" kern="0" dirty="0">
                <a:solidFill>
                  <a:sysClr val="windowText" lastClr="000000"/>
                </a:solidFill>
                <a:latin typeface="Lucida Sans Unicode" panose="020B0602030504020204"/>
              </a:rPr>
              <a:t>, mixed-integer programming</a:t>
            </a:r>
          </a:p>
          <a:p>
            <a:pPr marL="285750" indent="-285750">
              <a:lnSpc>
                <a:spcPct val="150000"/>
              </a:lnSpc>
              <a:buFont typeface="Arial" panose="020B0604020202020204" pitchFamily="34" charset="0"/>
              <a:buChar char="•"/>
            </a:pPr>
            <a:r>
              <a:rPr lang="en-US" altLang="zh-CN" sz="1700" kern="0" dirty="0">
                <a:solidFill>
                  <a:sysClr val="windowText" lastClr="000000"/>
                </a:solidFill>
                <a:latin typeface="Lucida Sans Unicode" panose="020B0602030504020204"/>
              </a:rPr>
              <a:t>Decentralized computation: Benders decomposition</a:t>
            </a:r>
            <a:r>
              <a:rPr lang="en-US" altLang="zh-CN" sz="1700" kern="0" baseline="30000" dirty="0">
                <a:solidFill>
                  <a:srgbClr val="FF0000"/>
                </a:solidFill>
                <a:latin typeface="Lucida Sans Unicode" panose="020B0602030504020204"/>
              </a:rPr>
              <a:t>2</a:t>
            </a:r>
            <a:r>
              <a:rPr lang="en-US" altLang="zh-CN" sz="1700" kern="0" dirty="0">
                <a:solidFill>
                  <a:sysClr val="windowText" lastClr="000000"/>
                </a:solidFill>
                <a:latin typeface="Lucida Sans Unicode" panose="020B0602030504020204"/>
              </a:rPr>
              <a:t>, ADMM, </a:t>
            </a:r>
            <a:r>
              <a:rPr lang="en-US" altLang="zh-CN" sz="1700" kern="0" dirty="0" err="1">
                <a:solidFill>
                  <a:sysClr val="windowText" lastClr="000000"/>
                </a:solidFill>
                <a:latin typeface="Lucida Sans Unicode" panose="020B0602030504020204"/>
              </a:rPr>
              <a:t>Lagrangian</a:t>
            </a:r>
            <a:r>
              <a:rPr lang="en-US" altLang="zh-CN" sz="1700" kern="0" dirty="0">
                <a:solidFill>
                  <a:sysClr val="windowText" lastClr="000000"/>
                </a:solidFill>
                <a:latin typeface="Lucida Sans Unicode" panose="020B0602030504020204"/>
              </a:rPr>
              <a:t> relaxation</a:t>
            </a:r>
            <a:r>
              <a:rPr lang="en-US" altLang="zh-CN" sz="1700" kern="0" baseline="30000" dirty="0">
                <a:solidFill>
                  <a:srgbClr val="FF0000"/>
                </a:solidFill>
                <a:latin typeface="Lucida Sans Unicode" panose="020B0602030504020204"/>
              </a:rPr>
              <a:t>3</a:t>
            </a:r>
          </a:p>
          <a:p>
            <a:pPr marL="285750" indent="-285750">
              <a:lnSpc>
                <a:spcPct val="150000"/>
              </a:lnSpc>
              <a:buFont typeface="Arial" panose="020B0604020202020204" pitchFamily="34" charset="0"/>
              <a:buChar char="•"/>
            </a:pPr>
            <a:r>
              <a:rPr lang="en-US" altLang="zh-CN" sz="1700" kern="0" dirty="0">
                <a:solidFill>
                  <a:sysClr val="windowText" lastClr="000000"/>
                </a:solidFill>
                <a:latin typeface="Lucida Sans Unicode" panose="020B0602030504020204"/>
              </a:rPr>
              <a:t>Differentially private optimization: Gaussian mechanism, Laplace mechanism</a:t>
            </a:r>
            <a:r>
              <a:rPr lang="en-US" altLang="zh-CN" sz="1700" kern="0" baseline="30000" dirty="0">
                <a:solidFill>
                  <a:srgbClr val="FF0000"/>
                </a:solidFill>
                <a:latin typeface="Lucida Sans Unicode" panose="020B0602030504020204"/>
              </a:rPr>
              <a:t>3</a:t>
            </a:r>
            <a:endParaRPr lang="en-US" altLang="zh-CN" sz="1700" kern="0" dirty="0">
              <a:solidFill>
                <a:sysClr val="windowText" lastClr="000000"/>
              </a:solidFill>
              <a:latin typeface="Lucida Sans Unicode" panose="020B0602030504020204"/>
            </a:endParaRPr>
          </a:p>
          <a:p>
            <a:pPr marL="285750" indent="-285750">
              <a:lnSpc>
                <a:spcPct val="150000"/>
              </a:lnSpc>
              <a:buFont typeface="Arial" panose="020B0604020202020204" pitchFamily="34" charset="0"/>
              <a:buChar char="•"/>
            </a:pPr>
            <a:r>
              <a:rPr lang="en-US" altLang="zh-CN" sz="1700" kern="0" dirty="0">
                <a:solidFill>
                  <a:sysClr val="windowText" lastClr="000000"/>
                </a:solidFill>
                <a:latin typeface="Lucida Sans Unicode" panose="020B0602030504020204"/>
              </a:rPr>
              <a:t>Data-driven optimization: </a:t>
            </a:r>
            <a:r>
              <a:rPr lang="en-US" altLang="zh-CN" sz="1600" kern="0" dirty="0">
                <a:solidFill>
                  <a:sysClr val="windowText" lastClr="000000"/>
                </a:solidFill>
                <a:latin typeface="Lucida Sans Unicode" panose="020B0602030504020204"/>
              </a:rPr>
              <a:t>DBSCAN, SVM, k-means</a:t>
            </a:r>
            <a:endParaRPr lang="en-US" altLang="zh-CN" sz="1700" kern="0" baseline="30000" dirty="0">
              <a:solidFill>
                <a:srgbClr val="FF0000"/>
              </a:solidFill>
              <a:latin typeface="Lucida Sans Unicode" panose="020B06020305040202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15</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App.3 Battery Dispatch Opt. (EMS) for EV Aggregators</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TextBox 17"/>
          <p:cNvSpPr txBox="1">
            <a:spLocks noChangeArrowheads="1"/>
          </p:cNvSpPr>
          <p:nvPr/>
        </p:nvSpPr>
        <p:spPr bwMode="auto">
          <a:xfrm>
            <a:off x="45750" y="631281"/>
            <a:ext cx="10838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State of Energy (</a:t>
            </a:r>
            <a:r>
              <a:rPr lang="en-US" altLang="zh-CN" sz="2000" dirty="0" err="1">
                <a:solidFill>
                  <a:srgbClr val="0070C0"/>
                </a:solidFill>
                <a:latin typeface="Microsoft JhengHei" panose="020B0604030504040204" pitchFamily="34" charset="-120"/>
                <a:ea typeface="Microsoft JhengHei" panose="020B0604030504040204" pitchFamily="34" charset="-120"/>
              </a:rPr>
              <a:t>SoE</a:t>
            </a:r>
            <a:r>
              <a:rPr lang="en-US" altLang="zh-CN" sz="2000" dirty="0">
                <a:solidFill>
                  <a:srgbClr val="0070C0"/>
                </a:solidFill>
                <a:latin typeface="Microsoft JhengHei" panose="020B0604030504040204" pitchFamily="34" charset="-120"/>
                <a:ea typeface="Microsoft JhengHei" panose="020B0604030504040204" pitchFamily="34" charset="-120"/>
              </a:rPr>
              <a:t>) Equation – </a:t>
            </a:r>
            <a:r>
              <a:rPr lang="en-US" altLang="zh-CN" sz="1800" dirty="0">
                <a:solidFill>
                  <a:srgbClr val="FF0000"/>
                </a:solidFill>
                <a:latin typeface="Microsoft JhengHei" panose="020B0604030504040204" pitchFamily="34" charset="-120"/>
                <a:ea typeface="Microsoft JhengHei" panose="020B0604030504040204" pitchFamily="34" charset="-120"/>
              </a:rPr>
              <a:t>Mixed Integer Linear Programming (MILP) Form</a:t>
            </a:r>
            <a:endParaRPr lang="zh-CN" altLang="en-US" sz="1800" dirty="0">
              <a:solidFill>
                <a:srgbClr val="FF0000"/>
              </a:solidFill>
              <a:latin typeface="Microsoft JhengHei" panose="020B0604030504040204" pitchFamily="34" charset="-120"/>
              <a:ea typeface="Microsoft JhengHei" panose="020B0604030504040204" pitchFamily="34" charset="-120"/>
            </a:endParaRPr>
          </a:p>
        </p:txBody>
      </p:sp>
      <p:sp>
        <p:nvSpPr>
          <p:cNvPr id="2" name="矩形 1"/>
          <p:cNvSpPr/>
          <p:nvPr/>
        </p:nvSpPr>
        <p:spPr>
          <a:xfrm>
            <a:off x="402816" y="4513341"/>
            <a:ext cx="10874783" cy="338554"/>
          </a:xfrm>
          <a:prstGeom prst="rect">
            <a:avLst/>
          </a:prstGeom>
        </p:spPr>
        <p:txBody>
          <a:bodyPr wrap="square">
            <a:spAutoFit/>
          </a:bodyPr>
          <a:lstStyle/>
          <a:p>
            <a:pPr marL="285750" indent="-285750">
              <a:buFont typeface="Wingdings" panose="05000000000000000000" pitchFamily="2" charset="2"/>
              <a:buChar char="l"/>
            </a:pPr>
            <a:r>
              <a:rPr lang="en-US" altLang="zh-CN" sz="1600" kern="0" dirty="0">
                <a:solidFill>
                  <a:sysClr val="windowText" lastClr="000000"/>
                </a:solidFill>
                <a:latin typeface="Lucida Sans Unicode" panose="020B0602030504020204"/>
              </a:rPr>
              <a:t>     and      have to be </a:t>
            </a:r>
            <a:r>
              <a:rPr lang="en-US" altLang="zh-CN" sz="1600" b="1" kern="0" dirty="0">
                <a:solidFill>
                  <a:sysClr val="windowText" lastClr="000000"/>
                </a:solidFill>
                <a:latin typeface="Lucida Sans Unicode" panose="020B0602030504020204"/>
              </a:rPr>
              <a:t>binary variables</a:t>
            </a:r>
            <a:r>
              <a:rPr lang="en-US" altLang="zh-CN" sz="1600" kern="0" dirty="0">
                <a:solidFill>
                  <a:sysClr val="windowText" lastClr="000000"/>
                </a:solidFill>
                <a:latin typeface="Lucida Sans Unicode" panose="020B0602030504020204"/>
              </a:rPr>
              <a:t>; otherwise, complementary constraints cannot be held</a:t>
            </a:r>
            <a:endParaRPr lang="zh-CN" altLang="en-US" sz="1600" kern="0" dirty="0">
              <a:solidFill>
                <a:sysClr val="windowText" lastClr="000000"/>
              </a:solidFill>
              <a:latin typeface="Lucida Sans Unicode" panose="020B0602030504020204"/>
            </a:endParaRPr>
          </a:p>
        </p:txBody>
      </p:sp>
      <p:graphicFrame>
        <p:nvGraphicFramePr>
          <p:cNvPr id="3" name="对象 2"/>
          <p:cNvGraphicFramePr>
            <a:graphicFrameLocks noChangeAspect="1"/>
          </p:cNvGraphicFramePr>
          <p:nvPr/>
        </p:nvGraphicFramePr>
        <p:xfrm>
          <a:off x="2984248" y="1209706"/>
          <a:ext cx="3195638" cy="769937"/>
        </p:xfrm>
        <a:graphic>
          <a:graphicData uri="http://schemas.openxmlformats.org/presentationml/2006/ole">
            <mc:AlternateContent xmlns:mc="http://schemas.openxmlformats.org/markup-compatibility/2006">
              <mc:Choice xmlns:v="urn:schemas-microsoft-com:vml" Requires="v">
                <p:oleObj spid="_x0000_s1350" name="Equation" r:id="rId4" imgW="42976800" imgH="10363200" progId="Equation.DSMT4">
                  <p:embed/>
                </p:oleObj>
              </mc:Choice>
              <mc:Fallback>
                <p:oleObj name="Equation" r:id="rId4" imgW="42976800" imgH="10363200" progId="Equation.DSMT4">
                  <p:embed/>
                  <p:pic>
                    <p:nvPicPr>
                      <p:cNvPr id="0" name="图片 4613"/>
                      <p:cNvPicPr>
                        <a:picLocks noChangeAspect="1" noChangeArrowheads="1"/>
                      </p:cNvPicPr>
                      <p:nvPr/>
                    </p:nvPicPr>
                    <p:blipFill>
                      <a:blip r:embed="rId5"/>
                      <a:srcRect/>
                      <a:stretch>
                        <a:fillRect/>
                      </a:stretch>
                    </p:blipFill>
                    <p:spPr bwMode="auto">
                      <a:xfrm>
                        <a:off x="2984248" y="1209706"/>
                        <a:ext cx="3195638" cy="769937"/>
                      </a:xfrm>
                      <a:prstGeom prst="rect">
                        <a:avLst/>
                      </a:prstGeom>
                      <a:solidFill>
                        <a:schemeClr val="accent2">
                          <a:alpha val="25000"/>
                        </a:schemeClr>
                      </a:solidFill>
                      <a:ln>
                        <a:noFill/>
                      </a:ln>
                    </p:spPr>
                  </p:pic>
                </p:oleObj>
              </mc:Fallback>
            </mc:AlternateContent>
          </a:graphicData>
        </a:graphic>
      </p:graphicFrame>
      <p:graphicFrame>
        <p:nvGraphicFramePr>
          <p:cNvPr id="33" name="对象 32"/>
          <p:cNvGraphicFramePr>
            <a:graphicFrameLocks noChangeAspect="1"/>
          </p:cNvGraphicFramePr>
          <p:nvPr/>
        </p:nvGraphicFramePr>
        <p:xfrm>
          <a:off x="2969961" y="2109594"/>
          <a:ext cx="3306762" cy="430183"/>
        </p:xfrm>
        <a:graphic>
          <a:graphicData uri="http://schemas.openxmlformats.org/presentationml/2006/ole">
            <mc:AlternateContent xmlns:mc="http://schemas.openxmlformats.org/markup-compatibility/2006">
              <mc:Choice xmlns:v="urn:schemas-microsoft-com:vml" Requires="v">
                <p:oleObj spid="_x0000_s1351" name="Equation" r:id="rId6" imgW="44500800" imgH="5791200" progId="Equation.DSMT4">
                  <p:embed/>
                </p:oleObj>
              </mc:Choice>
              <mc:Fallback>
                <p:oleObj name="Equation" r:id="rId6" imgW="44500800" imgH="5791200" progId="Equation.DSMT4">
                  <p:embed/>
                  <p:pic>
                    <p:nvPicPr>
                      <p:cNvPr id="0" name="图片 4614"/>
                      <p:cNvPicPr>
                        <a:picLocks noChangeAspect="1" noChangeArrowheads="1"/>
                      </p:cNvPicPr>
                      <p:nvPr/>
                    </p:nvPicPr>
                    <p:blipFill>
                      <a:blip r:embed="rId7"/>
                      <a:srcRect/>
                      <a:stretch>
                        <a:fillRect/>
                      </a:stretch>
                    </p:blipFill>
                    <p:spPr bwMode="auto">
                      <a:xfrm>
                        <a:off x="2969961" y="2109594"/>
                        <a:ext cx="3306762" cy="430183"/>
                      </a:xfrm>
                      <a:prstGeom prst="rect">
                        <a:avLst/>
                      </a:prstGeom>
                      <a:solidFill>
                        <a:schemeClr val="accent2">
                          <a:alpha val="24000"/>
                        </a:schemeClr>
                      </a:solidFill>
                      <a:ln>
                        <a:noFill/>
                      </a:ln>
                    </p:spPr>
                  </p:pic>
                </p:oleObj>
              </mc:Fallback>
            </mc:AlternateContent>
          </a:graphicData>
        </a:graphic>
      </p:graphicFrame>
      <p:graphicFrame>
        <p:nvGraphicFramePr>
          <p:cNvPr id="36" name="对象 35"/>
          <p:cNvGraphicFramePr>
            <a:graphicFrameLocks noChangeAspect="1"/>
          </p:cNvGraphicFramePr>
          <p:nvPr/>
        </p:nvGraphicFramePr>
        <p:xfrm>
          <a:off x="3965699" y="2663240"/>
          <a:ext cx="1177925" cy="430182"/>
        </p:xfrm>
        <a:graphic>
          <a:graphicData uri="http://schemas.openxmlformats.org/presentationml/2006/ole">
            <mc:AlternateContent xmlns:mc="http://schemas.openxmlformats.org/markup-compatibility/2006">
              <mc:Choice xmlns:v="urn:schemas-microsoft-com:vml" Requires="v">
                <p:oleObj spid="_x0000_s1352" name="Equation" r:id="rId8" imgW="15849600" imgH="5791200" progId="Equation.DSMT4">
                  <p:embed/>
                </p:oleObj>
              </mc:Choice>
              <mc:Fallback>
                <p:oleObj name="Equation" r:id="rId8" imgW="15849600" imgH="5791200" progId="Equation.DSMT4">
                  <p:embed/>
                  <p:pic>
                    <p:nvPicPr>
                      <p:cNvPr id="0" name="图片 4615"/>
                      <p:cNvPicPr>
                        <a:picLocks noChangeAspect="1" noChangeArrowheads="1"/>
                      </p:cNvPicPr>
                      <p:nvPr/>
                    </p:nvPicPr>
                    <p:blipFill>
                      <a:blip r:embed="rId9"/>
                      <a:srcRect/>
                      <a:stretch>
                        <a:fillRect/>
                      </a:stretch>
                    </p:blipFill>
                    <p:spPr bwMode="auto">
                      <a:xfrm>
                        <a:off x="3965699" y="2663240"/>
                        <a:ext cx="1177925" cy="430182"/>
                      </a:xfrm>
                      <a:prstGeom prst="rect">
                        <a:avLst/>
                      </a:prstGeom>
                      <a:solidFill>
                        <a:schemeClr val="accent2">
                          <a:alpha val="25000"/>
                        </a:schemeClr>
                      </a:solidFill>
                      <a:ln>
                        <a:noFill/>
                      </a:ln>
                    </p:spPr>
                  </p:pic>
                </p:oleObj>
              </mc:Fallback>
            </mc:AlternateContent>
          </a:graphicData>
        </a:graphic>
      </p:graphicFrame>
      <p:sp>
        <p:nvSpPr>
          <p:cNvPr id="8" name="矩形 7"/>
          <p:cNvSpPr/>
          <p:nvPr/>
        </p:nvSpPr>
        <p:spPr>
          <a:xfrm>
            <a:off x="7165426" y="1192768"/>
            <a:ext cx="4907113" cy="338554"/>
          </a:xfrm>
          <a:prstGeom prst="rect">
            <a:avLst/>
          </a:prstGeom>
        </p:spPr>
        <p:txBody>
          <a:bodyPr wrap="none">
            <a:spAutoFit/>
          </a:bodyPr>
          <a:lstStyle/>
          <a:p>
            <a:r>
              <a:rPr lang="en-US" altLang="zh-CN" sz="1600" kern="0" dirty="0">
                <a:solidFill>
                  <a:sysClr val="windowText" lastClr="000000"/>
                </a:solidFill>
                <a:latin typeface="Lucida Sans Unicode" panose="020B0602030504020204"/>
              </a:rPr>
              <a:t>- Charging and discharging indicator variables </a:t>
            </a:r>
            <a:endParaRPr lang="zh-CN" altLang="en-US" sz="1600" kern="0" dirty="0">
              <a:solidFill>
                <a:sysClr val="windowText" lastClr="000000"/>
              </a:solidFill>
              <a:latin typeface="Lucida Sans Unicode" panose="020B0602030504020204"/>
            </a:endParaRPr>
          </a:p>
        </p:txBody>
      </p:sp>
      <p:graphicFrame>
        <p:nvGraphicFramePr>
          <p:cNvPr id="43" name="对象 42"/>
          <p:cNvGraphicFramePr>
            <a:graphicFrameLocks noChangeAspect="1"/>
          </p:cNvGraphicFramePr>
          <p:nvPr/>
        </p:nvGraphicFramePr>
        <p:xfrm>
          <a:off x="6450012" y="1101110"/>
          <a:ext cx="701675" cy="430212"/>
        </p:xfrm>
        <a:graphic>
          <a:graphicData uri="http://schemas.openxmlformats.org/presentationml/2006/ole">
            <mc:AlternateContent xmlns:mc="http://schemas.openxmlformats.org/markup-compatibility/2006">
              <mc:Choice xmlns:v="urn:schemas-microsoft-com:vml" Requires="v">
                <p:oleObj spid="_x0000_s1353" name="Equation" r:id="rId10" imgW="9448800" imgH="5791200" progId="Equation.DSMT4">
                  <p:embed/>
                </p:oleObj>
              </mc:Choice>
              <mc:Fallback>
                <p:oleObj name="Equation" r:id="rId10" imgW="9448800" imgH="5791200" progId="Equation.DSMT4">
                  <p:embed/>
                  <p:pic>
                    <p:nvPicPr>
                      <p:cNvPr id="0" name="图片 4616"/>
                      <p:cNvPicPr>
                        <a:picLocks noChangeAspect="1" noChangeArrowheads="1"/>
                      </p:cNvPicPr>
                      <p:nvPr/>
                    </p:nvPicPr>
                    <p:blipFill>
                      <a:blip r:embed="rId11"/>
                      <a:srcRect/>
                      <a:stretch>
                        <a:fillRect/>
                      </a:stretch>
                    </p:blipFill>
                    <p:spPr bwMode="auto">
                      <a:xfrm>
                        <a:off x="6450012" y="1101110"/>
                        <a:ext cx="701675" cy="430212"/>
                      </a:xfrm>
                      <a:prstGeom prst="rect">
                        <a:avLst/>
                      </a:prstGeom>
                      <a:noFill/>
                      <a:ln>
                        <a:noFill/>
                      </a:ln>
                    </p:spPr>
                  </p:pic>
                </p:oleObj>
              </mc:Fallback>
            </mc:AlternateContent>
          </a:graphicData>
        </a:graphic>
      </p:graphicFrame>
      <p:sp>
        <p:nvSpPr>
          <p:cNvPr id="46" name="矩形 45"/>
          <p:cNvSpPr/>
          <p:nvPr/>
        </p:nvSpPr>
        <p:spPr>
          <a:xfrm>
            <a:off x="7165426" y="1707118"/>
            <a:ext cx="3623108" cy="338554"/>
          </a:xfrm>
          <a:prstGeom prst="rect">
            <a:avLst/>
          </a:prstGeom>
        </p:spPr>
        <p:txBody>
          <a:bodyPr wrap="none">
            <a:spAutoFit/>
          </a:bodyPr>
          <a:lstStyle/>
          <a:p>
            <a:r>
              <a:rPr lang="en-US" altLang="zh-CN" sz="1600" kern="0" dirty="0">
                <a:solidFill>
                  <a:sysClr val="windowText" lastClr="000000"/>
                </a:solidFill>
                <a:latin typeface="Lucida Sans Unicode" panose="020B0602030504020204"/>
              </a:rPr>
              <a:t>- Charging and discharging power</a:t>
            </a:r>
            <a:endParaRPr lang="zh-CN" altLang="en-US" sz="1600" kern="0" dirty="0">
              <a:solidFill>
                <a:sysClr val="windowText" lastClr="000000"/>
              </a:solidFill>
              <a:latin typeface="Lucida Sans Unicode" panose="020B0602030504020204"/>
            </a:endParaRPr>
          </a:p>
        </p:txBody>
      </p:sp>
      <p:graphicFrame>
        <p:nvGraphicFramePr>
          <p:cNvPr id="47" name="对象 46"/>
          <p:cNvGraphicFramePr>
            <a:graphicFrameLocks noChangeAspect="1"/>
          </p:cNvGraphicFramePr>
          <p:nvPr/>
        </p:nvGraphicFramePr>
        <p:xfrm>
          <a:off x="6438900" y="1616075"/>
          <a:ext cx="725488" cy="430213"/>
        </p:xfrm>
        <a:graphic>
          <a:graphicData uri="http://schemas.openxmlformats.org/presentationml/2006/ole">
            <mc:AlternateContent xmlns:mc="http://schemas.openxmlformats.org/markup-compatibility/2006">
              <mc:Choice xmlns:v="urn:schemas-microsoft-com:vml" Requires="v">
                <p:oleObj spid="_x0000_s1354" name="Equation" r:id="rId12" imgW="9753600" imgH="5791200" progId="Equation.DSMT4">
                  <p:embed/>
                </p:oleObj>
              </mc:Choice>
              <mc:Fallback>
                <p:oleObj name="Equation" r:id="rId12" imgW="9753600" imgH="5791200" progId="Equation.DSMT4">
                  <p:embed/>
                  <p:pic>
                    <p:nvPicPr>
                      <p:cNvPr id="0" name="图片 4617"/>
                      <p:cNvPicPr>
                        <a:picLocks noChangeAspect="1" noChangeArrowheads="1"/>
                      </p:cNvPicPr>
                      <p:nvPr/>
                    </p:nvPicPr>
                    <p:blipFill>
                      <a:blip r:embed="rId13"/>
                      <a:srcRect/>
                      <a:stretch>
                        <a:fillRect/>
                      </a:stretch>
                    </p:blipFill>
                    <p:spPr bwMode="auto">
                      <a:xfrm>
                        <a:off x="6438900" y="1616075"/>
                        <a:ext cx="725488" cy="430213"/>
                      </a:xfrm>
                      <a:prstGeom prst="rect">
                        <a:avLst/>
                      </a:prstGeom>
                      <a:noFill/>
                      <a:ln>
                        <a:noFill/>
                      </a:ln>
                    </p:spPr>
                  </p:pic>
                </p:oleObj>
              </mc:Fallback>
            </mc:AlternateContent>
          </a:graphicData>
        </a:graphic>
      </p:graphicFrame>
      <p:sp>
        <p:nvSpPr>
          <p:cNvPr id="51" name="矩形 50"/>
          <p:cNvSpPr/>
          <p:nvPr/>
        </p:nvSpPr>
        <p:spPr>
          <a:xfrm>
            <a:off x="7162006" y="2221468"/>
            <a:ext cx="3722494" cy="338554"/>
          </a:xfrm>
          <a:prstGeom prst="rect">
            <a:avLst/>
          </a:prstGeom>
        </p:spPr>
        <p:txBody>
          <a:bodyPr wrap="none">
            <a:spAutoFit/>
          </a:bodyPr>
          <a:lstStyle/>
          <a:p>
            <a:r>
              <a:rPr lang="en-US" altLang="zh-CN" sz="1600" kern="0" dirty="0">
                <a:solidFill>
                  <a:sysClr val="windowText" lastClr="000000"/>
                </a:solidFill>
                <a:latin typeface="Lucida Sans Unicode" panose="020B0602030504020204"/>
              </a:rPr>
              <a:t>- charging/discharging coefficients</a:t>
            </a:r>
            <a:endParaRPr lang="zh-CN" altLang="en-US" sz="1600" kern="0" dirty="0">
              <a:solidFill>
                <a:sysClr val="windowText" lastClr="000000"/>
              </a:solidFill>
              <a:latin typeface="Lucida Sans Unicode" panose="020B0602030504020204"/>
            </a:endParaRPr>
          </a:p>
        </p:txBody>
      </p:sp>
      <p:graphicFrame>
        <p:nvGraphicFramePr>
          <p:cNvPr id="52" name="对象 51"/>
          <p:cNvGraphicFramePr>
            <a:graphicFrameLocks noChangeAspect="1"/>
          </p:cNvGraphicFramePr>
          <p:nvPr/>
        </p:nvGraphicFramePr>
        <p:xfrm>
          <a:off x="6424613" y="2130425"/>
          <a:ext cx="747712" cy="430213"/>
        </p:xfrm>
        <a:graphic>
          <a:graphicData uri="http://schemas.openxmlformats.org/presentationml/2006/ole">
            <mc:AlternateContent xmlns:mc="http://schemas.openxmlformats.org/markup-compatibility/2006">
              <mc:Choice xmlns:v="urn:schemas-microsoft-com:vml" Requires="v">
                <p:oleObj spid="_x0000_s1355" name="Equation" r:id="rId14" imgW="10058400" imgH="5791200" progId="Equation.DSMT4">
                  <p:embed/>
                </p:oleObj>
              </mc:Choice>
              <mc:Fallback>
                <p:oleObj name="Equation" r:id="rId14" imgW="10058400" imgH="5791200" progId="Equation.DSMT4">
                  <p:embed/>
                  <p:pic>
                    <p:nvPicPr>
                      <p:cNvPr id="0" name="图片 4618"/>
                      <p:cNvPicPr>
                        <a:picLocks noChangeAspect="1" noChangeArrowheads="1"/>
                      </p:cNvPicPr>
                      <p:nvPr/>
                    </p:nvPicPr>
                    <p:blipFill>
                      <a:blip r:embed="rId15"/>
                      <a:srcRect/>
                      <a:stretch>
                        <a:fillRect/>
                      </a:stretch>
                    </p:blipFill>
                    <p:spPr bwMode="auto">
                      <a:xfrm>
                        <a:off x="6424613" y="2130425"/>
                        <a:ext cx="747712" cy="430213"/>
                      </a:xfrm>
                      <a:prstGeom prst="rect">
                        <a:avLst/>
                      </a:prstGeom>
                      <a:noFill/>
                      <a:ln>
                        <a:noFill/>
                      </a:ln>
                    </p:spPr>
                  </p:pic>
                </p:oleObj>
              </mc:Fallback>
            </mc:AlternateContent>
          </a:graphicData>
        </a:graphic>
      </p:graphicFrame>
      <p:sp>
        <p:nvSpPr>
          <p:cNvPr id="53" name="矩形 52"/>
          <p:cNvSpPr/>
          <p:nvPr/>
        </p:nvSpPr>
        <p:spPr>
          <a:xfrm>
            <a:off x="7162006" y="2754868"/>
            <a:ext cx="3999813" cy="338554"/>
          </a:xfrm>
          <a:prstGeom prst="rect">
            <a:avLst/>
          </a:prstGeom>
        </p:spPr>
        <p:txBody>
          <a:bodyPr wrap="none">
            <a:spAutoFit/>
          </a:bodyPr>
          <a:lstStyle/>
          <a:p>
            <a:r>
              <a:rPr lang="en-US" altLang="zh-CN" sz="1600" kern="0" dirty="0">
                <a:solidFill>
                  <a:sysClr val="windowText" lastClr="000000"/>
                </a:solidFill>
                <a:latin typeface="Lucida Sans Unicode" panose="020B0602030504020204"/>
              </a:rPr>
              <a:t>- Energy at time t and period duration</a:t>
            </a:r>
            <a:endParaRPr lang="zh-CN" altLang="en-US" sz="1600" kern="0" dirty="0">
              <a:solidFill>
                <a:sysClr val="windowText" lastClr="000000"/>
              </a:solidFill>
              <a:latin typeface="Lucida Sans Unicode" panose="020B0602030504020204"/>
            </a:endParaRPr>
          </a:p>
        </p:txBody>
      </p:sp>
      <p:graphicFrame>
        <p:nvGraphicFramePr>
          <p:cNvPr id="54" name="对象 53"/>
          <p:cNvGraphicFramePr>
            <a:graphicFrameLocks noChangeAspect="1"/>
          </p:cNvGraphicFramePr>
          <p:nvPr/>
        </p:nvGraphicFramePr>
        <p:xfrm>
          <a:off x="6411913" y="2663825"/>
          <a:ext cx="773112" cy="430213"/>
        </p:xfrm>
        <a:graphic>
          <a:graphicData uri="http://schemas.openxmlformats.org/presentationml/2006/ole">
            <mc:AlternateContent xmlns:mc="http://schemas.openxmlformats.org/markup-compatibility/2006">
              <mc:Choice xmlns:v="urn:schemas-microsoft-com:vml" Requires="v">
                <p:oleObj spid="_x0000_s1356" name="Equation" r:id="rId16" imgW="10363200" imgH="5791200" progId="Equation.DSMT4">
                  <p:embed/>
                </p:oleObj>
              </mc:Choice>
              <mc:Fallback>
                <p:oleObj name="Equation" r:id="rId16" imgW="10363200" imgH="5791200" progId="Equation.DSMT4">
                  <p:embed/>
                  <p:pic>
                    <p:nvPicPr>
                      <p:cNvPr id="0" name="图片 4619"/>
                      <p:cNvPicPr>
                        <a:picLocks noChangeAspect="1" noChangeArrowheads="1"/>
                      </p:cNvPicPr>
                      <p:nvPr/>
                    </p:nvPicPr>
                    <p:blipFill>
                      <a:blip r:embed="rId17"/>
                      <a:srcRect/>
                      <a:stretch>
                        <a:fillRect/>
                      </a:stretch>
                    </p:blipFill>
                    <p:spPr bwMode="auto">
                      <a:xfrm>
                        <a:off x="6411913" y="2663825"/>
                        <a:ext cx="773112" cy="430213"/>
                      </a:xfrm>
                      <a:prstGeom prst="rect">
                        <a:avLst/>
                      </a:prstGeom>
                      <a:noFill/>
                      <a:ln>
                        <a:noFill/>
                      </a:ln>
                    </p:spPr>
                  </p:pic>
                </p:oleObj>
              </mc:Fallback>
            </mc:AlternateContent>
          </a:graphicData>
        </a:graphic>
      </p:graphicFrame>
      <p:graphicFrame>
        <p:nvGraphicFramePr>
          <p:cNvPr id="55" name="对象 54"/>
          <p:cNvGraphicFramePr>
            <a:graphicFrameLocks noChangeAspect="1"/>
          </p:cNvGraphicFramePr>
          <p:nvPr/>
        </p:nvGraphicFramePr>
        <p:xfrm>
          <a:off x="774153" y="4467511"/>
          <a:ext cx="317500" cy="430213"/>
        </p:xfrm>
        <a:graphic>
          <a:graphicData uri="http://schemas.openxmlformats.org/presentationml/2006/ole">
            <mc:AlternateContent xmlns:mc="http://schemas.openxmlformats.org/markup-compatibility/2006">
              <mc:Choice xmlns:v="urn:schemas-microsoft-com:vml" Requires="v">
                <p:oleObj spid="_x0000_s1357" name="Equation" r:id="rId18" imgW="4267200" imgH="5791200" progId="Equation.DSMT4">
                  <p:embed/>
                </p:oleObj>
              </mc:Choice>
              <mc:Fallback>
                <p:oleObj name="Equation" r:id="rId18" imgW="4267200" imgH="5791200" progId="Equation.DSMT4">
                  <p:embed/>
                  <p:pic>
                    <p:nvPicPr>
                      <p:cNvPr id="0" name="图片 4620"/>
                      <p:cNvPicPr>
                        <a:picLocks noChangeAspect="1" noChangeArrowheads="1"/>
                      </p:cNvPicPr>
                      <p:nvPr/>
                    </p:nvPicPr>
                    <p:blipFill>
                      <a:blip r:embed="rId19"/>
                      <a:srcRect/>
                      <a:stretch>
                        <a:fillRect/>
                      </a:stretch>
                    </p:blipFill>
                    <p:spPr bwMode="auto">
                      <a:xfrm>
                        <a:off x="774153" y="4467511"/>
                        <a:ext cx="317500" cy="430213"/>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nvGraphicFramePr>
        <p:xfrm>
          <a:off x="1492277" y="4475903"/>
          <a:ext cx="304633" cy="413430"/>
        </p:xfrm>
        <a:graphic>
          <a:graphicData uri="http://schemas.openxmlformats.org/presentationml/2006/ole">
            <mc:AlternateContent xmlns:mc="http://schemas.openxmlformats.org/markup-compatibility/2006">
              <mc:Choice xmlns:v="urn:schemas-microsoft-com:vml" Requires="v">
                <p:oleObj spid="_x0000_s1358" name="Equation" r:id="rId20" imgW="4267200" imgH="5791200" progId="Equation.DSMT4">
                  <p:embed/>
                </p:oleObj>
              </mc:Choice>
              <mc:Fallback>
                <p:oleObj name="Equation" r:id="rId20" imgW="4267200" imgH="5791200" progId="Equation.DSMT4">
                  <p:embed/>
                  <p:pic>
                    <p:nvPicPr>
                      <p:cNvPr id="0" name="图片 4621"/>
                      <p:cNvPicPr/>
                      <p:nvPr/>
                    </p:nvPicPr>
                    <p:blipFill>
                      <a:blip r:embed="rId21"/>
                      <a:stretch>
                        <a:fillRect/>
                      </a:stretch>
                    </p:blipFill>
                    <p:spPr>
                      <a:xfrm>
                        <a:off x="1492277" y="4475903"/>
                        <a:ext cx="304633" cy="413430"/>
                      </a:xfrm>
                      <a:prstGeom prst="rect">
                        <a:avLst/>
                      </a:prstGeom>
                    </p:spPr>
                  </p:pic>
                </p:oleObj>
              </mc:Fallback>
            </mc:AlternateContent>
          </a:graphicData>
        </a:graphic>
      </p:graphicFrame>
      <p:sp>
        <p:nvSpPr>
          <p:cNvPr id="13" name="矩形 12"/>
          <p:cNvSpPr/>
          <p:nvPr/>
        </p:nvSpPr>
        <p:spPr>
          <a:xfrm>
            <a:off x="402817" y="3996284"/>
            <a:ext cx="6096000" cy="338554"/>
          </a:xfrm>
          <a:prstGeom prst="rect">
            <a:avLst/>
          </a:prstGeom>
        </p:spPr>
        <p:txBody>
          <a:bodyPr>
            <a:spAutoFit/>
          </a:bodyPr>
          <a:lstStyle/>
          <a:p>
            <a:pPr marL="285750" indent="-285750">
              <a:buFont typeface="Wingdings" panose="05000000000000000000" pitchFamily="2" charset="2"/>
              <a:buChar char="l"/>
            </a:pPr>
            <a:r>
              <a:rPr lang="en-US" altLang="zh-CN" sz="1600" kern="0" dirty="0">
                <a:solidFill>
                  <a:sysClr val="windowText" lastClr="000000"/>
                </a:solidFill>
                <a:latin typeface="Lucida Sans Unicode" panose="020B0602030504020204"/>
              </a:rPr>
              <a:t>If idle,                   ; otherwise,              = (1,0) or (0,1)</a:t>
            </a:r>
            <a:endParaRPr lang="zh-CN" altLang="en-US" sz="1600" kern="0" dirty="0">
              <a:solidFill>
                <a:sysClr val="windowText" lastClr="000000"/>
              </a:solidFill>
              <a:latin typeface="Lucida Sans Unicode" panose="020B0602030504020204"/>
            </a:endParaRPr>
          </a:p>
        </p:txBody>
      </p:sp>
      <p:graphicFrame>
        <p:nvGraphicFramePr>
          <p:cNvPr id="56" name="对象 55"/>
          <p:cNvGraphicFramePr>
            <a:graphicFrameLocks noChangeAspect="1"/>
          </p:cNvGraphicFramePr>
          <p:nvPr/>
        </p:nvGraphicFramePr>
        <p:xfrm>
          <a:off x="1482938" y="3967709"/>
          <a:ext cx="1085497" cy="367712"/>
        </p:xfrm>
        <a:graphic>
          <a:graphicData uri="http://schemas.openxmlformats.org/presentationml/2006/ole">
            <mc:AlternateContent xmlns:mc="http://schemas.openxmlformats.org/markup-compatibility/2006">
              <mc:Choice xmlns:v="urn:schemas-microsoft-com:vml" Requires="v">
                <p:oleObj spid="_x0000_s1359" name="Equation" r:id="rId22" imgW="17068800" imgH="5791200" progId="Equation.DSMT4">
                  <p:embed/>
                </p:oleObj>
              </mc:Choice>
              <mc:Fallback>
                <p:oleObj name="Equation" r:id="rId22" imgW="17068800" imgH="5791200" progId="Equation.DSMT4">
                  <p:embed/>
                  <p:pic>
                    <p:nvPicPr>
                      <p:cNvPr id="0" name="图片 4622"/>
                      <p:cNvPicPr>
                        <a:picLocks noChangeAspect="1" noChangeArrowheads="1"/>
                      </p:cNvPicPr>
                      <p:nvPr/>
                    </p:nvPicPr>
                    <p:blipFill>
                      <a:blip r:embed="rId23"/>
                      <a:srcRect/>
                      <a:stretch>
                        <a:fillRect/>
                      </a:stretch>
                    </p:blipFill>
                    <p:spPr bwMode="auto">
                      <a:xfrm>
                        <a:off x="1482938" y="3967709"/>
                        <a:ext cx="1085497" cy="367712"/>
                      </a:xfrm>
                      <a:prstGeom prst="rect">
                        <a:avLst/>
                      </a:prstGeom>
                      <a:noFill/>
                      <a:ln>
                        <a:noFill/>
                      </a:ln>
                    </p:spPr>
                  </p:pic>
                </p:oleObj>
              </mc:Fallback>
            </mc:AlternateContent>
          </a:graphicData>
        </a:graphic>
      </p:graphicFrame>
      <p:graphicFrame>
        <p:nvGraphicFramePr>
          <p:cNvPr id="57" name="对象 56"/>
          <p:cNvGraphicFramePr>
            <a:graphicFrameLocks noChangeAspect="1"/>
          </p:cNvGraphicFramePr>
          <p:nvPr/>
        </p:nvGraphicFramePr>
        <p:xfrm>
          <a:off x="3863836" y="3958568"/>
          <a:ext cx="808831" cy="393524"/>
        </p:xfrm>
        <a:graphic>
          <a:graphicData uri="http://schemas.openxmlformats.org/presentationml/2006/ole">
            <mc:AlternateContent xmlns:mc="http://schemas.openxmlformats.org/markup-compatibility/2006">
              <mc:Choice xmlns:v="urn:schemas-microsoft-com:vml" Requires="v">
                <p:oleObj spid="_x0000_s1360" name="Equation" r:id="rId24" imgW="11887200" imgH="5791200" progId="Equation.DSMT4">
                  <p:embed/>
                </p:oleObj>
              </mc:Choice>
              <mc:Fallback>
                <p:oleObj name="Equation" r:id="rId24" imgW="11887200" imgH="5791200" progId="Equation.DSMT4">
                  <p:embed/>
                  <p:pic>
                    <p:nvPicPr>
                      <p:cNvPr id="0" name="图片 4623"/>
                      <p:cNvPicPr>
                        <a:picLocks noChangeAspect="1" noChangeArrowheads="1"/>
                      </p:cNvPicPr>
                      <p:nvPr/>
                    </p:nvPicPr>
                    <p:blipFill>
                      <a:blip r:embed="rId25"/>
                      <a:srcRect/>
                      <a:stretch>
                        <a:fillRect/>
                      </a:stretch>
                    </p:blipFill>
                    <p:spPr bwMode="auto">
                      <a:xfrm>
                        <a:off x="3863836" y="3958568"/>
                        <a:ext cx="808831" cy="393524"/>
                      </a:xfrm>
                      <a:prstGeom prst="rect">
                        <a:avLst/>
                      </a:prstGeom>
                      <a:noFill/>
                      <a:ln>
                        <a:noFill/>
                      </a:ln>
                    </p:spPr>
                  </p:pic>
                </p:oleObj>
              </mc:Fallback>
            </mc:AlternateContent>
          </a:graphicData>
        </a:graphic>
      </p:graphicFrame>
      <p:pic>
        <p:nvPicPr>
          <p:cNvPr id="39973" name="Picture 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1951" y="1114675"/>
            <a:ext cx="2580726" cy="1816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6730731" y="3992593"/>
            <a:ext cx="5312673" cy="338554"/>
          </a:xfrm>
          <a:prstGeom prst="rect">
            <a:avLst/>
          </a:prstGeom>
        </p:spPr>
        <p:txBody>
          <a:bodyPr wrap="none">
            <a:spAutoFit/>
          </a:bodyPr>
          <a:lstStyle/>
          <a:p>
            <a:r>
              <a:rPr lang="en-US" altLang="zh-CN" sz="1600" b="1" kern="0" dirty="0">
                <a:solidFill>
                  <a:sysClr val="windowText" lastClr="000000"/>
                </a:solidFill>
                <a:latin typeface="Lucida Sans Unicode" panose="020B0602030504020204"/>
              </a:rPr>
              <a:t>complementary constraints</a:t>
            </a:r>
            <a:r>
              <a:rPr lang="en-US" altLang="zh-CN" sz="1600" kern="0" dirty="0">
                <a:solidFill>
                  <a:sysClr val="windowText" lastClr="000000"/>
                </a:solidFill>
                <a:latin typeface="Lucida Sans Unicode" panose="020B0602030504020204"/>
              </a:rPr>
              <a:t>, if only                holds </a:t>
            </a:r>
            <a:endParaRPr lang="zh-CN" altLang="en-US" sz="1600" kern="0" dirty="0">
              <a:solidFill>
                <a:sysClr val="windowText" lastClr="000000"/>
              </a:solidFill>
              <a:latin typeface="Lucida Sans Unicode" panose="020B0602030504020204"/>
            </a:endParaRPr>
          </a:p>
        </p:txBody>
      </p:sp>
      <p:sp>
        <p:nvSpPr>
          <p:cNvPr id="58" name="下箭头 57"/>
          <p:cNvSpPr/>
          <p:nvPr/>
        </p:nvSpPr>
        <p:spPr>
          <a:xfrm rot="16200000">
            <a:off x="6344189" y="3940642"/>
            <a:ext cx="368037" cy="42035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endParaRPr>
          </a:p>
        </p:txBody>
      </p:sp>
      <p:graphicFrame>
        <p:nvGraphicFramePr>
          <p:cNvPr id="59" name="对象 58"/>
          <p:cNvGraphicFramePr>
            <a:graphicFrameLocks noChangeAspect="1"/>
          </p:cNvGraphicFramePr>
          <p:nvPr/>
        </p:nvGraphicFramePr>
        <p:xfrm>
          <a:off x="10243150" y="3948559"/>
          <a:ext cx="1035050" cy="392113"/>
        </p:xfrm>
        <a:graphic>
          <a:graphicData uri="http://schemas.openxmlformats.org/presentationml/2006/ole">
            <mc:AlternateContent xmlns:mc="http://schemas.openxmlformats.org/markup-compatibility/2006">
              <mc:Choice xmlns:v="urn:schemas-microsoft-com:vml" Requires="v">
                <p:oleObj spid="_x0000_s1361" name="Equation" r:id="rId27" imgW="15240000" imgH="5791200" progId="Equation.DSMT4">
                  <p:embed/>
                </p:oleObj>
              </mc:Choice>
              <mc:Fallback>
                <p:oleObj name="Equation" r:id="rId27" imgW="15240000" imgH="5791200" progId="Equation.DSMT4">
                  <p:embed/>
                  <p:pic>
                    <p:nvPicPr>
                      <p:cNvPr id="0" name="图片 4624"/>
                      <p:cNvPicPr>
                        <a:picLocks noChangeAspect="1" noChangeArrowheads="1"/>
                      </p:cNvPicPr>
                      <p:nvPr/>
                    </p:nvPicPr>
                    <p:blipFill>
                      <a:blip r:embed="rId28"/>
                      <a:srcRect/>
                      <a:stretch>
                        <a:fillRect/>
                      </a:stretch>
                    </p:blipFill>
                    <p:spPr bwMode="auto">
                      <a:xfrm>
                        <a:off x="10243150" y="3948559"/>
                        <a:ext cx="1035050" cy="392113"/>
                      </a:xfrm>
                      <a:prstGeom prst="rect">
                        <a:avLst/>
                      </a:prstGeom>
                      <a:noFill/>
                      <a:ln>
                        <a:noFill/>
                      </a:ln>
                    </p:spPr>
                  </p:pic>
                </p:oleObj>
              </mc:Fallback>
            </mc:AlternateContent>
          </a:graphicData>
        </a:graphic>
      </p:graphicFrame>
      <p:sp>
        <p:nvSpPr>
          <p:cNvPr id="60" name="TextBox 12"/>
          <p:cNvSpPr txBox="1">
            <a:spLocks noChangeArrowheads="1"/>
          </p:cNvSpPr>
          <p:nvPr/>
        </p:nvSpPr>
        <p:spPr bwMode="auto">
          <a:xfrm>
            <a:off x="121951" y="3392528"/>
            <a:ext cx="117348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25000"/>
              </a:lnSpc>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cs typeface="+mn-cs"/>
              </a:rPr>
              <a:t>Mathematical Property </a:t>
            </a:r>
          </a:p>
        </p:txBody>
      </p:sp>
      <p:sp>
        <p:nvSpPr>
          <p:cNvPr id="61" name="下箭头 60"/>
          <p:cNvSpPr/>
          <p:nvPr/>
        </p:nvSpPr>
        <p:spPr>
          <a:xfrm>
            <a:off x="2847088" y="4851480"/>
            <a:ext cx="368037" cy="42035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endParaRPr>
          </a:p>
        </p:txBody>
      </p:sp>
      <p:sp>
        <p:nvSpPr>
          <p:cNvPr id="62" name="矩形 61"/>
          <p:cNvSpPr/>
          <p:nvPr/>
        </p:nvSpPr>
        <p:spPr>
          <a:xfrm>
            <a:off x="814579" y="5383229"/>
            <a:ext cx="4065017" cy="41549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solidFill>
              <a:srgbClr val="00B0F0"/>
            </a:solidFill>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sz="1400" dirty="0" err="1">
                <a:solidFill>
                  <a:srgbClr val="7030A0"/>
                </a:solidFill>
                <a:latin typeface="微软雅黑" panose="020B0503020204020204" pitchFamily="34" charset="-122"/>
                <a:ea typeface="微软雅黑" panose="020B0503020204020204" pitchFamily="34" charset="-122"/>
              </a:rPr>
              <a:t>SoE</a:t>
            </a:r>
            <a:r>
              <a:rPr lang="en-US" altLang="zh-CN" sz="1400" dirty="0">
                <a:solidFill>
                  <a:srgbClr val="7030A0"/>
                </a:solidFill>
                <a:latin typeface="微软雅黑" panose="020B0503020204020204" pitchFamily="34" charset="-122"/>
                <a:ea typeface="微软雅黑" panose="020B0503020204020204" pitchFamily="34" charset="-122"/>
              </a:rPr>
              <a:t> equations are mixed-integer formulation</a:t>
            </a:r>
          </a:p>
        </p:txBody>
      </p:sp>
      <p:sp>
        <p:nvSpPr>
          <p:cNvPr id="63" name="下箭头 62"/>
          <p:cNvSpPr/>
          <p:nvPr/>
        </p:nvSpPr>
        <p:spPr>
          <a:xfrm rot="16200000">
            <a:off x="5169783" y="5384479"/>
            <a:ext cx="368037" cy="42035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endParaRPr>
          </a:p>
        </p:txBody>
      </p:sp>
      <p:sp>
        <p:nvSpPr>
          <p:cNvPr id="64" name="矩形 63"/>
          <p:cNvSpPr/>
          <p:nvPr/>
        </p:nvSpPr>
        <p:spPr>
          <a:xfrm>
            <a:off x="5706122" y="5195697"/>
            <a:ext cx="3584335" cy="73866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solidFill>
              <a:srgbClr val="00B0F0"/>
            </a:solidFill>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sz="1400" dirty="0">
                <a:solidFill>
                  <a:srgbClr val="7030A0"/>
                </a:solidFill>
                <a:latin typeface="微软雅黑" panose="020B0503020204020204" pitchFamily="34" charset="-122"/>
                <a:ea typeface="微软雅黑" panose="020B0503020204020204" pitchFamily="34" charset="-122"/>
              </a:rPr>
              <a:t>Battery dispatch optimization is very computationally challenging!</a:t>
            </a:r>
          </a:p>
        </p:txBody>
      </p:sp>
      <p:pic>
        <p:nvPicPr>
          <p:cNvPr id="40057" name="Picture 12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530313" y="5036046"/>
            <a:ext cx="2326438" cy="1091493"/>
          </a:xfrm>
          <a:prstGeom prst="roundRect">
            <a:avLst>
              <a:gd name="adj" fmla="val 8594"/>
            </a:avLst>
          </a:prstGeom>
          <a:solidFill>
            <a:srgbClr val="FFFFFF">
              <a:shade val="85000"/>
            </a:srgbClr>
          </a:solidFill>
          <a:ln>
            <a:solidFill>
              <a:srgbClr val="0000FF"/>
            </a:solid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16</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23220"/>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App.3 Battery Dispatch </a:t>
            </a:r>
            <a:r>
              <a:rPr lang="en-US" altLang="zh-CN" sz="2700" b="1" dirty="0" err="1">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Opti</a:t>
            </a: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 (EMS) for EV Aggregators</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TextBox 12"/>
          <p:cNvSpPr txBox="1">
            <a:spLocks noChangeArrowheads="1"/>
          </p:cNvSpPr>
          <p:nvPr/>
        </p:nvSpPr>
        <p:spPr bwMode="auto">
          <a:xfrm>
            <a:off x="45740" y="614491"/>
            <a:ext cx="117348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25000"/>
              </a:lnSpc>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cs typeface="+mn-cs"/>
              </a:rPr>
              <a:t>Vehicle EVs with bidirectional (two-way) charging capability</a:t>
            </a:r>
            <a:r>
              <a:rPr lang="en-US" altLang="zh-CN" sz="2000" baseline="30000" dirty="0">
                <a:solidFill>
                  <a:srgbClr val="FF0000"/>
                </a:solidFill>
                <a:latin typeface="Microsoft JhengHei" panose="020B0604030504040204" pitchFamily="34" charset="-120"/>
                <a:ea typeface="Microsoft JhengHei" panose="020B0604030504040204" pitchFamily="34" charset="-120"/>
                <a:cs typeface="+mn-cs"/>
              </a:rPr>
              <a:t>1</a:t>
            </a:r>
          </a:p>
        </p:txBody>
      </p:sp>
      <p:sp>
        <p:nvSpPr>
          <p:cNvPr id="46" name="矩形 45"/>
          <p:cNvSpPr/>
          <p:nvPr/>
        </p:nvSpPr>
        <p:spPr>
          <a:xfrm>
            <a:off x="4447023" y="3497825"/>
            <a:ext cx="1500308"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7" name="矩形 46"/>
          <p:cNvSpPr/>
          <p:nvPr/>
        </p:nvSpPr>
        <p:spPr>
          <a:xfrm>
            <a:off x="4447023" y="3469645"/>
            <a:ext cx="1580398"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Aggregator (EMS) </a:t>
            </a:r>
            <a:endParaRPr kumimoji="0" lang="zh-CN" altLang="en-US" sz="1400" b="0" i="0" u="none" strike="noStrike" kern="0" cap="none" spc="0" normalizeH="0" baseline="0" noProof="0" dirty="0">
              <a:ln>
                <a:noFill/>
              </a:ln>
              <a:solidFill>
                <a:srgbClr val="0070C0"/>
              </a:solidFill>
              <a:effectLst/>
              <a:uLnTx/>
              <a:uFillTx/>
            </a:endParaRPr>
          </a:p>
        </p:txBody>
      </p:sp>
      <p:pic>
        <p:nvPicPr>
          <p:cNvPr id="54" name="picture 426"/>
          <p:cNvPicPr>
            <a:picLocks noChangeAspect="1"/>
          </p:cNvPicPr>
          <p:nvPr/>
        </p:nvPicPr>
        <p:blipFill>
          <a:blip r:embed="rId3"/>
          <a:stretch>
            <a:fillRect/>
          </a:stretch>
        </p:blipFill>
        <p:spPr>
          <a:xfrm>
            <a:off x="3664680" y="2137575"/>
            <a:ext cx="2567506" cy="1161209"/>
          </a:xfrm>
          <a:prstGeom prst="rect">
            <a:avLst/>
          </a:prstGeom>
        </p:spPr>
      </p:pic>
      <p:pic>
        <p:nvPicPr>
          <p:cNvPr id="26627" name="Picture 3" descr="C:\Users\Chao Lei\Downloads\微信图片_202304161417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843" y="1958181"/>
            <a:ext cx="1005905" cy="396888"/>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p:cNvSpPr/>
          <p:nvPr/>
        </p:nvSpPr>
        <p:spPr>
          <a:xfrm>
            <a:off x="5928481" y="5792064"/>
            <a:ext cx="3082407"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57" name="矩形 56"/>
          <p:cNvSpPr/>
          <p:nvPr/>
        </p:nvSpPr>
        <p:spPr>
          <a:xfrm>
            <a:off x="5947331" y="5795299"/>
            <a:ext cx="3169940"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decomposition-coordination framework</a:t>
            </a:r>
            <a:endParaRPr lang="zh-CN" altLang="en-US" sz="1400" kern="0" dirty="0">
              <a:solidFill>
                <a:srgbClr val="0070C0"/>
              </a:solidFill>
            </a:endParaRPr>
          </a:p>
        </p:txBody>
      </p:sp>
      <p:sp>
        <p:nvSpPr>
          <p:cNvPr id="59" name="矩形 58"/>
          <p:cNvSpPr/>
          <p:nvPr/>
        </p:nvSpPr>
        <p:spPr>
          <a:xfrm>
            <a:off x="143050" y="1056407"/>
            <a:ext cx="12203982" cy="830997"/>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Aggregator aims to operates the large-scale battery dispatch optimization (BDO) to provide grid services </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Large-scale BDO problem will be very computationally challenging since MILP-based formulation of battery operation</a:t>
            </a:r>
            <a:endParaRPr lang="zh-CN" altLang="en-US" sz="1600" kern="0" dirty="0">
              <a:solidFill>
                <a:sysClr val="windowText" lastClr="000000"/>
              </a:solidFill>
              <a:latin typeface="Lucida Sans Unicode" panose="020B0602030504020204"/>
            </a:endParaRPr>
          </a:p>
        </p:txBody>
      </p:sp>
      <p:pic>
        <p:nvPicPr>
          <p:cNvPr id="62" name="图片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3170" y="2079750"/>
            <a:ext cx="463895" cy="172801"/>
          </a:xfrm>
          <a:prstGeom prst="rect">
            <a:avLst/>
          </a:prstGeom>
        </p:spPr>
      </p:pic>
      <p:sp>
        <p:nvSpPr>
          <p:cNvPr id="63" name="矩形 62"/>
          <p:cNvSpPr/>
          <p:nvPr/>
        </p:nvSpPr>
        <p:spPr>
          <a:xfrm>
            <a:off x="228251" y="4195022"/>
            <a:ext cx="5420074" cy="1569660"/>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Least Squares Approach </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Iterative decomposition-coordination framework</a:t>
            </a:r>
            <a:r>
              <a:rPr lang="en-US" altLang="zh-CN" sz="1600" kern="0" baseline="30000" dirty="0">
                <a:solidFill>
                  <a:srgbClr val="FF0000"/>
                </a:solidFill>
                <a:latin typeface="Lucida Sans Unicode" panose="020B0602030504020204"/>
              </a:rPr>
              <a:t>1</a:t>
            </a:r>
            <a:endParaRPr lang="en-US" altLang="zh-CN" sz="1600" kern="0" dirty="0">
              <a:solidFill>
                <a:sysClr val="windowText" lastClr="000000"/>
              </a:solidFill>
              <a:latin typeface="Lucida Sans Unicode" panose="020B0602030504020204"/>
            </a:endParaRP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Provably computationally-efficient for BDO</a:t>
            </a:r>
            <a:r>
              <a:rPr lang="en-US" altLang="zh-CN" sz="1600" kern="0" baseline="30000" dirty="0">
                <a:solidFill>
                  <a:srgbClr val="FF0000"/>
                </a:solidFill>
                <a:latin typeface="Lucida Sans Unicode" panose="020B0602030504020204"/>
              </a:rPr>
              <a:t>1</a:t>
            </a:r>
          </a:p>
          <a:p>
            <a:pPr marL="285750" indent="-285750">
              <a:lnSpc>
                <a:spcPct val="150000"/>
              </a:lnSpc>
              <a:buFont typeface="Arial" panose="020B0604020202020204" pitchFamily="34" charset="0"/>
              <a:buChar char="•"/>
            </a:pPr>
            <a:r>
              <a:rPr lang="en-US" altLang="zh-CN" sz="1600" kern="0" dirty="0">
                <a:solidFill>
                  <a:sysClr val="windowText" lastClr="000000"/>
                </a:solidFill>
                <a:latin typeface="Lucida Sans Unicode" panose="020B0602030504020204"/>
              </a:rPr>
              <a:t>Disjunctive optimization for battery operation</a:t>
            </a:r>
            <a:r>
              <a:rPr lang="en-US" altLang="zh-CN" sz="1600" kern="0" baseline="30000" dirty="0">
                <a:solidFill>
                  <a:srgbClr val="FF0000"/>
                </a:solidFill>
                <a:latin typeface="Lucida Sans Unicode" panose="020B0602030504020204"/>
              </a:rPr>
              <a:t>2</a:t>
            </a:r>
            <a:r>
              <a:rPr lang="en-US" altLang="zh-CN" sz="1600" kern="0" dirty="0">
                <a:solidFill>
                  <a:sysClr val="windowText" lastClr="000000"/>
                </a:solidFill>
                <a:latin typeface="Lucida Sans Unicode" panose="020B0602030504020204"/>
              </a:rPr>
              <a:t> </a:t>
            </a:r>
          </a:p>
        </p:txBody>
      </p:sp>
      <p:pic>
        <p:nvPicPr>
          <p:cNvPr id="378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3940" y="3948958"/>
            <a:ext cx="2906948" cy="181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6948" y="2573679"/>
            <a:ext cx="463895" cy="172801"/>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3170" y="3100428"/>
            <a:ext cx="463895" cy="172801"/>
          </a:xfrm>
          <a:prstGeom prst="rect">
            <a:avLst/>
          </a:prstGeom>
        </p:spPr>
      </p:pic>
      <p:pic>
        <p:nvPicPr>
          <p:cNvPr id="39" name="Picture 3" descr="C:\Users\Chao Lei\Downloads\微信图片_202304161417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842" y="2471836"/>
            <a:ext cx="1005905" cy="39688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Chao Lei\Downloads\微信图片_202304161417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4716" y="3026295"/>
            <a:ext cx="1005905" cy="396888"/>
          </a:xfrm>
          <a:prstGeom prst="rect">
            <a:avLst/>
          </a:prstGeom>
          <a:noFill/>
          <a:extLst>
            <a:ext uri="{909E8E84-426E-40DD-AFC4-6F175D3DCCD1}">
              <a14:hiddenFill xmlns:a14="http://schemas.microsoft.com/office/drawing/2010/main">
                <a:solidFill>
                  <a:srgbClr val="FFFFFF"/>
                </a:solidFill>
              </a14:hiddenFill>
            </a:ext>
          </a:extLst>
        </p:spPr>
      </p:pic>
      <p:pic>
        <p:nvPicPr>
          <p:cNvPr id="3789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 y="1825624"/>
            <a:ext cx="2805776" cy="157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8040" y="2537146"/>
            <a:ext cx="571065" cy="212722"/>
          </a:xfrm>
          <a:prstGeom prst="rect">
            <a:avLst/>
          </a:prstGeom>
        </p:spPr>
      </p:pic>
      <p:sp>
        <p:nvSpPr>
          <p:cNvPr id="48" name="矩形 47"/>
          <p:cNvSpPr/>
          <p:nvPr/>
        </p:nvSpPr>
        <p:spPr>
          <a:xfrm>
            <a:off x="799595" y="3469645"/>
            <a:ext cx="1473286"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9" name="矩形 48"/>
          <p:cNvSpPr/>
          <p:nvPr/>
        </p:nvSpPr>
        <p:spPr>
          <a:xfrm>
            <a:off x="746039" y="3420049"/>
            <a:ext cx="2490634"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Distribution grids </a:t>
            </a:r>
            <a:endParaRPr kumimoji="0" lang="zh-CN" altLang="en-US" sz="1400" b="0" i="0" u="none" strike="noStrike" kern="0" cap="none" spc="0" normalizeH="0" baseline="0" noProof="0" dirty="0">
              <a:ln>
                <a:noFill/>
              </a:ln>
              <a:solidFill>
                <a:srgbClr val="0070C0"/>
              </a:solidFill>
              <a:effectLst/>
              <a:uLnTx/>
              <a:uFillTx/>
            </a:endParaRPr>
          </a:p>
        </p:txBody>
      </p:sp>
      <p:sp>
        <p:nvSpPr>
          <p:cNvPr id="50" name="矩形 49"/>
          <p:cNvSpPr/>
          <p:nvPr/>
        </p:nvSpPr>
        <p:spPr>
          <a:xfrm>
            <a:off x="6931723" y="3583550"/>
            <a:ext cx="1307401"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51" name="矩形 50"/>
          <p:cNvSpPr/>
          <p:nvPr/>
        </p:nvSpPr>
        <p:spPr>
          <a:xfrm>
            <a:off x="6931724" y="3572001"/>
            <a:ext cx="1536001" cy="307777"/>
          </a:xfrm>
          <a:prstGeom prst="rect">
            <a:avLst/>
          </a:prstGeom>
          <a:noFill/>
          <a:ln w="9525" cap="flat" cmpd="sng" algn="ctr">
            <a:noFill/>
            <a:prstDash val="solid"/>
          </a:ln>
          <a:effectLst/>
        </p:spPr>
        <p:txBody>
          <a:bodyPr wrap="square">
            <a:spAutoFit/>
          </a:bodyPr>
          <a:lstStyle/>
          <a:p>
            <a:pPr lvl="0">
              <a:defRPr/>
            </a:pPr>
            <a:r>
              <a:rPr kumimoji="0" lang="en-US" altLang="zh-CN" sz="1400" b="0" i="0" u="none" strike="noStrike" kern="0" cap="none" spc="0" normalizeH="0" baseline="0" noProof="0" dirty="0">
                <a:ln>
                  <a:noFill/>
                </a:ln>
                <a:solidFill>
                  <a:srgbClr val="0070C0"/>
                </a:solidFill>
                <a:effectLst/>
                <a:uLnTx/>
                <a:uFillTx/>
              </a:rPr>
              <a:t>EV </a:t>
            </a:r>
            <a:r>
              <a:rPr lang="en-US" altLang="zh-CN" sz="1400" kern="0" dirty="0">
                <a:solidFill>
                  <a:srgbClr val="0070C0"/>
                </a:solidFill>
              </a:rPr>
              <a:t>(deploy V2G)</a:t>
            </a:r>
            <a:endParaRPr kumimoji="0" lang="zh-CN" altLang="en-US" sz="1400" b="0" i="0" u="none" strike="noStrike" kern="0" cap="none" spc="0" normalizeH="0" baseline="0" noProof="0" dirty="0">
              <a:ln>
                <a:noFill/>
              </a:ln>
              <a:solidFill>
                <a:srgbClr val="0070C0"/>
              </a:solidFill>
              <a:effectLst/>
              <a:uLnTx/>
              <a:uFillTx/>
            </a:endParaRPr>
          </a:p>
        </p:txBody>
      </p:sp>
      <p:pic>
        <p:nvPicPr>
          <p:cNvPr id="1026" name="Picture 2" descr="Multi storey car park concept 3d isometric view Vector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4229"/>
          <a:stretch>
            <a:fillRect/>
          </a:stretch>
        </p:blipFill>
        <p:spPr bwMode="auto">
          <a:xfrm>
            <a:off x="9268063" y="1774725"/>
            <a:ext cx="2289756" cy="1791109"/>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6717065" y="1872223"/>
            <a:ext cx="1088634" cy="1595451"/>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7736725" y="2150655"/>
            <a:ext cx="1632328" cy="1039251"/>
          </a:xfrm>
          <a:prstGeom prst="rect">
            <a:avLst/>
          </a:prstGeom>
        </p:spPr>
      </p:pic>
      <p:sp>
        <p:nvSpPr>
          <p:cNvPr id="43" name="矩形 42"/>
          <p:cNvSpPr/>
          <p:nvPr/>
        </p:nvSpPr>
        <p:spPr>
          <a:xfrm>
            <a:off x="10481423" y="3553925"/>
            <a:ext cx="1548651"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p:nvSpPr>
        <p:spPr>
          <a:xfrm>
            <a:off x="10481423" y="3525745"/>
            <a:ext cx="1796301"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multi-story car park</a:t>
            </a:r>
            <a:endParaRPr lang="zh-CN" altLang="en-US" sz="1400" kern="0" dirty="0">
              <a:solidFill>
                <a:srgbClr val="0070C0"/>
              </a:solidFill>
            </a:endParaRPr>
          </a:p>
        </p:txBody>
      </p:sp>
      <p:sp>
        <p:nvSpPr>
          <p:cNvPr id="45" name="TextBox 17"/>
          <p:cNvSpPr txBox="1">
            <a:spLocks noChangeArrowheads="1"/>
          </p:cNvSpPr>
          <p:nvPr/>
        </p:nvSpPr>
        <p:spPr bwMode="auto">
          <a:xfrm>
            <a:off x="-36672" y="6041481"/>
            <a:ext cx="1234916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lvl="0" eaLnBrk="1" fontAlgn="auto" hangingPunct="1">
              <a:lnSpc>
                <a:spcPct val="100000"/>
              </a:lnSpc>
              <a:spcBef>
                <a:spcPct val="0"/>
              </a:spcBef>
              <a:spcAft>
                <a:spcPts val="0"/>
              </a:spcAft>
              <a:buClrTx/>
              <a:buNone/>
            </a:pPr>
            <a:r>
              <a:rPr lang="en-US" sz="1000" dirty="0">
                <a:solidFill>
                  <a:schemeClr val="tx1"/>
                </a:solidFill>
              </a:rPr>
              <a:t>Reference: 1. </a:t>
            </a:r>
            <a:r>
              <a:rPr lang="en-US" sz="1000" b="1" dirty="0">
                <a:solidFill>
                  <a:schemeClr val="tx1"/>
                </a:solidFill>
              </a:rPr>
              <a:t>C. Lei</a:t>
            </a:r>
            <a:r>
              <a:rPr lang="en-US" sz="1000" dirty="0">
                <a:solidFill>
                  <a:schemeClr val="tx1"/>
                </a:solidFill>
              </a:rPr>
              <a:t>, S. Bu, Q. Wang, Z. Ren and D. Srinivasan, “Battery Dispatch Optimization for Electric Vehicle Aggregators: A Decomposition-Coordination-based Least Squares Approach with Disjunctive Cuts ," </a:t>
            </a:r>
            <a:r>
              <a:rPr lang="en-US" sz="1000" i="1" dirty="0">
                <a:solidFill>
                  <a:schemeClr val="tx1"/>
                </a:solidFill>
              </a:rPr>
              <a:t>IEEE Transactions  on Power Systems</a:t>
            </a:r>
            <a:r>
              <a:rPr lang="en-US" sz="1000" dirty="0">
                <a:solidFill>
                  <a:schemeClr val="tx1"/>
                </a:solidFill>
              </a:rPr>
              <a:t>, 2024 </a:t>
            </a:r>
          </a:p>
          <a:p>
            <a:pPr lvl="0" eaLnBrk="1" fontAlgn="auto" hangingPunct="1">
              <a:lnSpc>
                <a:spcPct val="100000"/>
              </a:lnSpc>
              <a:spcBef>
                <a:spcPct val="0"/>
              </a:spcBef>
              <a:spcAft>
                <a:spcPts val="0"/>
              </a:spcAft>
              <a:buClrTx/>
              <a:buNone/>
            </a:pPr>
            <a:r>
              <a:rPr lang="en-US" sz="1000" dirty="0">
                <a:solidFill>
                  <a:schemeClr val="tx1"/>
                </a:solidFill>
              </a:rPr>
              <a:t>2. </a:t>
            </a:r>
            <a:r>
              <a:rPr lang="en-US" sz="1000" b="1" dirty="0">
                <a:solidFill>
                  <a:schemeClr val="tx1"/>
                </a:solidFill>
              </a:rPr>
              <a:t>C. Lei</a:t>
            </a:r>
            <a:r>
              <a:rPr lang="en-US" sz="1000" dirty="0">
                <a:solidFill>
                  <a:schemeClr val="tx1"/>
                </a:solidFill>
              </a:rPr>
              <a:t>, S. Bu, J. </a:t>
            </a:r>
            <a:r>
              <a:rPr lang="en-US" sz="1000" dirty="0" err="1">
                <a:solidFill>
                  <a:schemeClr val="tx1"/>
                </a:solidFill>
              </a:rPr>
              <a:t>Zhong</a:t>
            </a:r>
            <a:r>
              <a:rPr lang="en-US" sz="1000" dirty="0">
                <a:solidFill>
                  <a:schemeClr val="tx1"/>
                </a:solidFill>
              </a:rPr>
              <a:t>, Q. Chen and Q. Wang, "Distribution Network Reconfiguration: A Disjunctive Convex Hull Approach," </a:t>
            </a:r>
            <a:r>
              <a:rPr lang="en-US" sz="1000" i="1" dirty="0">
                <a:solidFill>
                  <a:schemeClr val="tx1"/>
                </a:solidFill>
              </a:rPr>
              <a:t>IEEE Transactions on Power Systems</a:t>
            </a:r>
            <a:r>
              <a:rPr lang="en-US" sz="1000" dirty="0">
                <a:solidFill>
                  <a:schemeClr val="tx1"/>
                </a:solidFill>
              </a:rPr>
              <a:t>, vol. 38, no. 6, pp. 5926-5929, Nov. 2023.</a:t>
            </a:r>
          </a:p>
        </p:txBody>
      </p:sp>
      <p:pic>
        <p:nvPicPr>
          <p:cNvPr id="52" name="Picture 1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91326" y="4058299"/>
            <a:ext cx="2533973" cy="1597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矩形 52"/>
          <p:cNvSpPr/>
          <p:nvPr/>
        </p:nvSpPr>
        <p:spPr>
          <a:xfrm>
            <a:off x="9990071" y="5764682"/>
            <a:ext cx="1935228" cy="276999"/>
          </a:xfrm>
          <a:prstGeom prst="rect">
            <a:avLst/>
          </a:prstGeom>
          <a:gradFill rotWithShape="1">
            <a:gsLst>
              <a:gs pos="0">
                <a:srgbClr val="B83D68">
                  <a:tint val="62000"/>
                  <a:satMod val="180000"/>
                </a:srgbClr>
              </a:gs>
              <a:gs pos="65000">
                <a:srgbClr val="B83D68">
                  <a:tint val="32000"/>
                  <a:satMod val="250000"/>
                </a:srgbClr>
              </a:gs>
              <a:gs pos="100000">
                <a:srgbClr val="B83D68">
                  <a:tint val="23000"/>
                  <a:satMod val="300000"/>
                </a:srgbClr>
              </a:gs>
            </a:gsLst>
            <a:lin ang="16200000" scaled="0"/>
          </a:gradFill>
          <a:ln w="9525" cap="flat" cmpd="sng" algn="ctr">
            <a:solidFill>
              <a:srgbClr val="B83D68"/>
            </a:solidFill>
            <a:prstDash val="solid"/>
          </a:ln>
          <a:effectLst>
            <a:outerShdw blurRad="50800" dist="38100" dir="5400000" rotWithShape="0">
              <a:srgbClr val="000000">
                <a:alpha val="35000"/>
              </a:srgb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55" name="矩形 54"/>
          <p:cNvSpPr/>
          <p:nvPr/>
        </p:nvSpPr>
        <p:spPr>
          <a:xfrm>
            <a:off x="9990071" y="5736502"/>
            <a:ext cx="2201929" cy="307777"/>
          </a:xfrm>
          <a:prstGeom prst="rect">
            <a:avLst/>
          </a:prstGeom>
          <a:noFill/>
          <a:ln w="9525" cap="flat" cmpd="sng" algn="ctr">
            <a:noFill/>
            <a:prstDash val="solid"/>
          </a:ln>
          <a:effectLst/>
        </p:spPr>
        <p:txBody>
          <a:bodyPr wrap="square">
            <a:spAutoFit/>
          </a:bodyPr>
          <a:lstStyle/>
          <a:p>
            <a:pPr lvl="0">
              <a:defRPr/>
            </a:pPr>
            <a:r>
              <a:rPr lang="en-US" altLang="zh-CN" sz="1400" kern="0" dirty="0">
                <a:solidFill>
                  <a:srgbClr val="0070C0"/>
                </a:solidFill>
              </a:rPr>
              <a:t>Disjunctive programming</a:t>
            </a:r>
            <a:endParaRPr lang="zh-CN" altLang="en-US" sz="1400" kern="0" dirty="0">
              <a:solidFill>
                <a:srgbClr val="0070C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17</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Case Study - Battery Dispatch </a:t>
            </a:r>
            <a:r>
              <a:rPr lang="en-US" altLang="zh-CN" sz="2700" b="1" dirty="0" err="1">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Opti</a:t>
            </a: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 for EV Aggregators</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TextBox 17"/>
          <p:cNvSpPr txBox="1">
            <a:spLocks noChangeArrowheads="1"/>
          </p:cNvSpPr>
          <p:nvPr/>
        </p:nvSpPr>
        <p:spPr bwMode="auto">
          <a:xfrm>
            <a:off x="45751" y="631281"/>
            <a:ext cx="8739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Decomposition-Coordination-based Least Squares (DCLS) Approach </a:t>
            </a:r>
            <a:endParaRPr lang="zh-CN" altLang="en-US" sz="2000" dirty="0">
              <a:solidFill>
                <a:srgbClr val="0070C0"/>
              </a:solidFill>
              <a:latin typeface="Microsoft JhengHei" panose="020B0604030504040204" pitchFamily="34" charset="-120"/>
              <a:ea typeface="Microsoft JhengHei" panose="020B0604030504040204" pitchFamily="34" charset="-120"/>
            </a:endParaRPr>
          </a:p>
        </p:txBody>
      </p:sp>
      <p:sp>
        <p:nvSpPr>
          <p:cNvPr id="44" name="矩形 43"/>
          <p:cNvSpPr/>
          <p:nvPr/>
        </p:nvSpPr>
        <p:spPr>
          <a:xfrm>
            <a:off x="631417" y="3737830"/>
            <a:ext cx="5738046" cy="338554"/>
          </a:xfrm>
          <a:prstGeom prst="rect">
            <a:avLst/>
          </a:prstGeom>
        </p:spPr>
        <p:txBody>
          <a:bodyPr wrap="none">
            <a:spAutoFit/>
          </a:bodyPr>
          <a:lstStyle/>
          <a:p>
            <a:r>
              <a:rPr lang="en-US" altLang="zh-CN" sz="1600" dirty="0">
                <a:solidFill>
                  <a:schemeClr val="accent6">
                    <a:lumMod val="50000"/>
                  </a:schemeClr>
                </a:solidFill>
                <a:latin typeface="Calibri" panose="020F0502020204030204" charset="0"/>
                <a:ea typeface="Calibri" panose="020F0502020204030204" charset="0"/>
                <a:cs typeface="Calibri" panose="020F0502020204030204" charset="0"/>
              </a:rPr>
              <a:t>Fig1. (a) Computational time; (b) charge-discharge switching times.</a:t>
            </a:r>
            <a:endParaRPr lang="zh-CN" altLang="en-US" sz="1600" dirty="0">
              <a:solidFill>
                <a:schemeClr val="accent6">
                  <a:lumMod val="50000"/>
                </a:schemeClr>
              </a:solidFill>
              <a:latin typeface="Calibri" panose="020F0502020204030204" charset="0"/>
              <a:ea typeface="微软雅黑" panose="020B0503020204020204" pitchFamily="34" charset="-122"/>
              <a:cs typeface="Calibri" panose="020F0502020204030204" charset="0"/>
            </a:endParaRPr>
          </a:p>
        </p:txBody>
      </p:sp>
      <p:sp>
        <p:nvSpPr>
          <p:cNvPr id="45" name="矩形 44"/>
          <p:cNvSpPr/>
          <p:nvPr/>
        </p:nvSpPr>
        <p:spPr>
          <a:xfrm>
            <a:off x="7180633" y="1469034"/>
            <a:ext cx="4722582" cy="138499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solidFill>
              <a:srgbClr val="00B0F0"/>
            </a:solidFill>
          </a:ln>
          <a:effectLst>
            <a:outerShdw blurRad="50800" dist="38100" dir="2700000" algn="tl" rotWithShape="0">
              <a:prstClr val="black">
                <a:alpha val="40000"/>
              </a:prstClr>
            </a:outerShdw>
          </a:effectLst>
        </p:spPr>
        <p:txBody>
          <a:bodyPr wrap="square" rtlCol="0">
            <a:spAutoFit/>
          </a:bodyPr>
          <a:lstStyle/>
          <a:p>
            <a:pPr marL="285750" indent="-285750">
              <a:lnSpc>
                <a:spcPct val="150000"/>
              </a:lnSpc>
              <a:buFont typeface="Arial" panose="020B0604020202020204" pitchFamily="34" charset="0"/>
              <a:buChar char="•"/>
            </a:pPr>
            <a:r>
              <a:rPr lang="en-US" altLang="zh-CN" sz="1400" dirty="0">
                <a:solidFill>
                  <a:srgbClr val="7030A0"/>
                </a:solidFill>
                <a:latin typeface="微软雅黑" panose="020B0503020204020204" pitchFamily="34" charset="-122"/>
                <a:ea typeface="微软雅黑" panose="020B0503020204020204" pitchFamily="34" charset="-122"/>
              </a:rPr>
              <a:t>M4 can offer exact optimal solutions with satisfactory computational performance, allowing at least 78.8% and 71.3% faster than other existing methods</a:t>
            </a:r>
          </a:p>
        </p:txBody>
      </p:sp>
      <p:pic>
        <p:nvPicPr>
          <p:cNvPr id="35941" name="Picture 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27" y="1238250"/>
            <a:ext cx="5696175" cy="238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矩形 28"/>
          <p:cNvSpPr/>
          <p:nvPr/>
        </p:nvSpPr>
        <p:spPr>
          <a:xfrm>
            <a:off x="631417" y="6035833"/>
            <a:ext cx="6146939" cy="338554"/>
          </a:xfrm>
          <a:prstGeom prst="rect">
            <a:avLst/>
          </a:prstGeom>
        </p:spPr>
        <p:txBody>
          <a:bodyPr wrap="none">
            <a:spAutoFit/>
          </a:bodyPr>
          <a:lstStyle/>
          <a:p>
            <a:r>
              <a:rPr lang="en-US" altLang="zh-CN" sz="1600" dirty="0">
                <a:solidFill>
                  <a:schemeClr val="accent6">
                    <a:lumMod val="50000"/>
                  </a:schemeClr>
                </a:solidFill>
                <a:latin typeface="Calibri" panose="020F0502020204030204" charset="0"/>
                <a:ea typeface="Calibri" panose="020F0502020204030204" charset="0"/>
                <a:cs typeface="Calibri" panose="020F0502020204030204" charset="0"/>
              </a:rPr>
              <a:t>Fig2. Optimal charge-discharge power solution for N=10: (a)M1; (b)M3.</a:t>
            </a:r>
            <a:endParaRPr lang="zh-CN" altLang="en-US" sz="1600" dirty="0">
              <a:solidFill>
                <a:schemeClr val="accent6">
                  <a:lumMod val="50000"/>
                </a:schemeClr>
              </a:solidFill>
              <a:latin typeface="Calibri" panose="020F0502020204030204" charset="0"/>
              <a:ea typeface="微软雅黑" panose="020B0503020204020204" pitchFamily="34" charset="-122"/>
              <a:cs typeface="Calibri" panose="020F0502020204030204" charset="0"/>
            </a:endParaRPr>
          </a:p>
        </p:txBody>
      </p:sp>
      <p:sp>
        <p:nvSpPr>
          <p:cNvPr id="37" name="下箭头 36"/>
          <p:cNvSpPr/>
          <p:nvPr/>
        </p:nvSpPr>
        <p:spPr>
          <a:xfrm rot="16200000">
            <a:off x="6688836" y="1865211"/>
            <a:ext cx="368037" cy="42035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endParaRPr>
          </a:p>
        </p:txBody>
      </p:sp>
      <p:sp>
        <p:nvSpPr>
          <p:cNvPr id="38" name="矩形 37"/>
          <p:cNvSpPr/>
          <p:nvPr/>
        </p:nvSpPr>
        <p:spPr>
          <a:xfrm>
            <a:off x="1142630" y="1925533"/>
            <a:ext cx="700088" cy="299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962400" y="1640704"/>
            <a:ext cx="700088" cy="250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662488" y="1640704"/>
            <a:ext cx="776287" cy="307777"/>
          </a:xfrm>
          <a:prstGeom prst="rect">
            <a:avLst/>
          </a:prstGeom>
          <a:noFill/>
          <a:ln w="9525" cap="flat" cmpd="sng" algn="ctr">
            <a:noFill/>
            <a:prstDash val="solid"/>
          </a:ln>
          <a:effectLst/>
        </p:spPr>
        <p:txBody>
          <a:bodyPr wrap="square">
            <a:spAutoFit/>
          </a:bodyPr>
          <a:lstStyle/>
          <a:p>
            <a:pPr lvl="0">
              <a:defRPr/>
            </a:pPr>
            <a:r>
              <a:rPr lang="en-US" altLang="zh-CN" sz="1400" b="1" kern="0" dirty="0">
                <a:solidFill>
                  <a:srgbClr val="FF0000"/>
                </a:solidFill>
              </a:rPr>
              <a:t>DCLS</a:t>
            </a:r>
            <a:endParaRPr kumimoji="0" lang="zh-CN" altLang="en-US" sz="1400" b="1" i="0" u="none" strike="noStrike" kern="0" cap="none" spc="0" normalizeH="0" baseline="0" noProof="0" dirty="0">
              <a:ln>
                <a:noFill/>
              </a:ln>
              <a:solidFill>
                <a:srgbClr val="FF0000"/>
              </a:solidFill>
              <a:effectLst/>
              <a:uLnTx/>
              <a:uFillTx/>
            </a:endParaRPr>
          </a:p>
        </p:txBody>
      </p:sp>
      <p:sp>
        <p:nvSpPr>
          <p:cNvPr id="42" name="矩形 41"/>
          <p:cNvSpPr/>
          <p:nvPr/>
        </p:nvSpPr>
        <p:spPr>
          <a:xfrm>
            <a:off x="1317469" y="2277001"/>
            <a:ext cx="806606" cy="307777"/>
          </a:xfrm>
          <a:prstGeom prst="rect">
            <a:avLst/>
          </a:prstGeom>
          <a:noFill/>
          <a:ln w="9525" cap="flat" cmpd="sng" algn="ctr">
            <a:noFill/>
            <a:prstDash val="solid"/>
          </a:ln>
          <a:effectLst/>
        </p:spPr>
        <p:txBody>
          <a:bodyPr wrap="square">
            <a:spAutoFit/>
          </a:bodyPr>
          <a:lstStyle/>
          <a:p>
            <a:pPr lvl="0">
              <a:defRPr/>
            </a:pPr>
            <a:r>
              <a:rPr lang="en-US" altLang="zh-CN" sz="1400" b="1" kern="0" dirty="0">
                <a:solidFill>
                  <a:srgbClr val="FF0000"/>
                </a:solidFill>
              </a:rPr>
              <a:t>DCLS</a:t>
            </a:r>
            <a:endParaRPr kumimoji="0" lang="zh-CN" altLang="en-US" sz="1400" b="1" i="0" u="none" strike="noStrike" kern="0" cap="none" spc="0" normalizeH="0" baseline="0" noProof="0" dirty="0">
              <a:ln>
                <a:noFill/>
              </a:ln>
              <a:solidFill>
                <a:srgbClr val="FF0000"/>
              </a:solidFill>
              <a:effectLst/>
              <a:uLnTx/>
              <a:uFillTx/>
            </a:endParaRPr>
          </a:p>
        </p:txBody>
      </p:sp>
      <p:sp>
        <p:nvSpPr>
          <p:cNvPr id="48" name="下箭头 47"/>
          <p:cNvSpPr/>
          <p:nvPr/>
        </p:nvSpPr>
        <p:spPr>
          <a:xfrm rot="16200000">
            <a:off x="6703690" y="4567012"/>
            <a:ext cx="368037" cy="42035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endParaRPr>
          </a:p>
        </p:txBody>
      </p:sp>
      <p:pic>
        <p:nvPicPr>
          <p:cNvPr id="35943" name="Picture 1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144" y="4292582"/>
            <a:ext cx="2930571" cy="135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矩形 48"/>
          <p:cNvSpPr/>
          <p:nvPr/>
        </p:nvSpPr>
        <p:spPr>
          <a:xfrm>
            <a:off x="1638976" y="5709153"/>
            <a:ext cx="407484" cy="338554"/>
          </a:xfrm>
          <a:prstGeom prst="rect">
            <a:avLst/>
          </a:prstGeom>
        </p:spPr>
        <p:txBody>
          <a:bodyPr wrap="none">
            <a:spAutoFit/>
          </a:bodyPr>
          <a:lstStyle/>
          <a:p>
            <a:r>
              <a:rPr lang="en-US" altLang="zh-CN" sz="1600" dirty="0">
                <a:solidFill>
                  <a:schemeClr val="accent6">
                    <a:lumMod val="50000"/>
                  </a:schemeClr>
                </a:solidFill>
                <a:latin typeface="Calibri" panose="020F0502020204030204" charset="0"/>
                <a:ea typeface="Calibri" panose="020F0502020204030204" charset="0"/>
                <a:cs typeface="Calibri" panose="020F0502020204030204" charset="0"/>
              </a:rPr>
              <a:t>(a)</a:t>
            </a:r>
            <a:endParaRPr lang="zh-CN" altLang="en-US" sz="1600" dirty="0">
              <a:solidFill>
                <a:schemeClr val="accent6">
                  <a:lumMod val="50000"/>
                </a:schemeClr>
              </a:solidFill>
              <a:latin typeface="Calibri" panose="020F0502020204030204" charset="0"/>
              <a:ea typeface="微软雅黑" panose="020B0503020204020204" pitchFamily="34" charset="-122"/>
              <a:cs typeface="Calibri" panose="020F0502020204030204" charset="0"/>
            </a:endParaRPr>
          </a:p>
        </p:txBody>
      </p:sp>
      <p:pic>
        <p:nvPicPr>
          <p:cNvPr id="35944" name="Picture 10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8266" y="4362102"/>
            <a:ext cx="2863761" cy="134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矩形 49"/>
          <p:cNvSpPr/>
          <p:nvPr/>
        </p:nvSpPr>
        <p:spPr>
          <a:xfrm>
            <a:off x="7291898" y="3850619"/>
            <a:ext cx="4833427" cy="203132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solidFill>
              <a:srgbClr val="00B0F0"/>
            </a:solidFill>
          </a:ln>
          <a:effectLst>
            <a:outerShdw blurRad="50800" dist="38100" dir="2700000" algn="tl" rotWithShape="0">
              <a:prstClr val="black">
                <a:alpha val="40000"/>
              </a:prstClr>
            </a:outerShdw>
          </a:effectLst>
        </p:spPr>
        <p:txBody>
          <a:bodyPr wrap="square" rtlCol="0">
            <a:spAutoFit/>
          </a:bodyPr>
          <a:lstStyle/>
          <a:p>
            <a:pPr marL="285750" indent="-285750">
              <a:lnSpc>
                <a:spcPct val="150000"/>
              </a:lnSpc>
              <a:buFont typeface="Arial" panose="020B0604020202020204" pitchFamily="34" charset="0"/>
              <a:buChar char="•"/>
            </a:pPr>
            <a:r>
              <a:rPr lang="en-US" altLang="zh-CN" sz="1400" dirty="0">
                <a:solidFill>
                  <a:srgbClr val="7030A0"/>
                </a:solidFill>
                <a:latin typeface="微软雅黑" panose="020B0503020204020204" pitchFamily="34" charset="-122"/>
                <a:ea typeface="微软雅黑" panose="020B0503020204020204" pitchFamily="34" charset="-122"/>
              </a:rPr>
              <a:t>10 EV batteries are involved in a battery dispatch optimization;</a:t>
            </a:r>
          </a:p>
          <a:p>
            <a:pPr marL="285750" indent="-285750">
              <a:lnSpc>
                <a:spcPct val="150000"/>
              </a:lnSpc>
              <a:buFont typeface="Arial" panose="020B0604020202020204" pitchFamily="34" charset="0"/>
              <a:buChar char="•"/>
            </a:pPr>
            <a:r>
              <a:rPr lang="en-US" altLang="zh-CN" sz="1400" dirty="0">
                <a:solidFill>
                  <a:srgbClr val="7030A0"/>
                </a:solidFill>
                <a:latin typeface="微软雅黑" panose="020B0503020204020204" pitchFamily="34" charset="-122"/>
                <a:ea typeface="微软雅黑" panose="020B0503020204020204" pitchFamily="34" charset="-122"/>
              </a:rPr>
              <a:t>Each curve represents a charging and discharging power of an EV battery;</a:t>
            </a:r>
          </a:p>
          <a:p>
            <a:pPr marL="285750" indent="-285750">
              <a:lnSpc>
                <a:spcPct val="150000"/>
              </a:lnSpc>
              <a:buFont typeface="Arial" panose="020B0604020202020204" pitchFamily="34" charset="0"/>
              <a:buChar char="•"/>
            </a:pPr>
            <a:r>
              <a:rPr lang="en-US" altLang="zh-CN" sz="1400" dirty="0">
                <a:solidFill>
                  <a:srgbClr val="7030A0"/>
                </a:solidFill>
                <a:latin typeface="微软雅黑" panose="020B0503020204020204" pitchFamily="34" charset="-122"/>
                <a:ea typeface="微软雅黑" panose="020B0503020204020204" pitchFamily="34" charset="-122"/>
              </a:rPr>
              <a:t>M4:  A smaller number of charging/discharging times</a:t>
            </a:r>
          </a:p>
        </p:txBody>
      </p:sp>
      <p:sp>
        <p:nvSpPr>
          <p:cNvPr id="51" name="矩形 50"/>
          <p:cNvSpPr/>
          <p:nvPr/>
        </p:nvSpPr>
        <p:spPr>
          <a:xfrm>
            <a:off x="5140146" y="5775828"/>
            <a:ext cx="417102" cy="338554"/>
          </a:xfrm>
          <a:prstGeom prst="rect">
            <a:avLst/>
          </a:prstGeom>
        </p:spPr>
        <p:txBody>
          <a:bodyPr wrap="none">
            <a:spAutoFit/>
          </a:bodyPr>
          <a:lstStyle/>
          <a:p>
            <a:r>
              <a:rPr lang="en-US" altLang="zh-CN" sz="1600" dirty="0">
                <a:solidFill>
                  <a:schemeClr val="accent6">
                    <a:lumMod val="50000"/>
                  </a:schemeClr>
                </a:solidFill>
                <a:latin typeface="Calibri" panose="020F0502020204030204" charset="0"/>
                <a:ea typeface="Calibri" panose="020F0502020204030204" charset="0"/>
                <a:cs typeface="Calibri" panose="020F0502020204030204" charset="0"/>
              </a:rPr>
              <a:t>(b)</a:t>
            </a:r>
            <a:endParaRPr lang="zh-CN" altLang="en-US" sz="1600" dirty="0">
              <a:solidFill>
                <a:schemeClr val="accent6">
                  <a:lumMod val="50000"/>
                </a:schemeClr>
              </a:solidFill>
              <a:latin typeface="Calibri" panose="020F0502020204030204" charset="0"/>
              <a:ea typeface="微软雅黑" panose="020B0503020204020204" pitchFamily="34" charset="-122"/>
              <a:cs typeface="Calibri" panose="020F0502020204030204" charset="0"/>
            </a:endParaRPr>
          </a:p>
        </p:txBody>
      </p:sp>
      <p:sp>
        <p:nvSpPr>
          <p:cNvPr id="31" name="矩形 30"/>
          <p:cNvSpPr/>
          <p:nvPr/>
        </p:nvSpPr>
        <p:spPr>
          <a:xfrm>
            <a:off x="4469016" y="4961208"/>
            <a:ext cx="700088" cy="250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962400" y="5352738"/>
            <a:ext cx="776287" cy="307777"/>
          </a:xfrm>
          <a:prstGeom prst="rect">
            <a:avLst/>
          </a:prstGeom>
          <a:noFill/>
          <a:ln w="9525" cap="flat" cmpd="sng" algn="ctr">
            <a:noFill/>
            <a:prstDash val="solid"/>
          </a:ln>
          <a:effectLst/>
        </p:spPr>
        <p:txBody>
          <a:bodyPr wrap="square">
            <a:spAutoFit/>
          </a:bodyPr>
          <a:lstStyle/>
          <a:p>
            <a:pPr lvl="0">
              <a:defRPr/>
            </a:pPr>
            <a:r>
              <a:rPr lang="en-US" altLang="zh-CN" sz="1400" b="1" kern="0" dirty="0">
                <a:solidFill>
                  <a:srgbClr val="FF0000"/>
                </a:solidFill>
              </a:rPr>
              <a:t>DCLS</a:t>
            </a:r>
            <a:endParaRPr kumimoji="0" lang="zh-CN" altLang="en-US" sz="1400" b="1" i="0" u="none" strike="noStrike" kern="0" cap="none" spc="0" normalizeH="0" baseline="0" noProof="0" dirty="0">
              <a:ln>
                <a:noFill/>
              </a:ln>
              <a:solidFill>
                <a:srgbClr val="FF0000"/>
              </a:solidFill>
              <a:effectLst/>
              <a:uLnTx/>
              <a:uFillTx/>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18</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App.4 - </a:t>
            </a:r>
            <a:r>
              <a:rPr lang="en-US" altLang="zh-CN" sz="2700" b="1" dirty="0" err="1">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Observability</a:t>
            </a: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 Defense-Constrained DNR </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TextBox 17"/>
          <p:cNvSpPr txBox="1">
            <a:spLocks noChangeArrowheads="1"/>
          </p:cNvSpPr>
          <p:nvPr/>
        </p:nvSpPr>
        <p:spPr bwMode="auto">
          <a:xfrm>
            <a:off x="-1" y="6300143"/>
            <a:ext cx="123491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eaLnBrk="1" hangingPunct="1">
              <a:lnSpc>
                <a:spcPct val="100000"/>
              </a:lnSpc>
              <a:spcBef>
                <a:spcPct val="0"/>
              </a:spcBef>
              <a:buClrTx/>
              <a:buNone/>
            </a:pPr>
            <a:r>
              <a:rPr lang="en-US" sz="1000" dirty="0">
                <a:solidFill>
                  <a:schemeClr val="tx1"/>
                </a:solidFill>
              </a:rPr>
              <a:t>Reference: </a:t>
            </a:r>
            <a:r>
              <a:rPr lang="en-US" altLang="zh-CN" sz="1000" dirty="0">
                <a:solidFill>
                  <a:schemeClr val="tx1"/>
                </a:solidFill>
              </a:rPr>
              <a:t>C. Lei, S. Bu and Q. Wang, “</a:t>
            </a:r>
            <a:r>
              <a:rPr lang="en-US" altLang="zh-CN" sz="1000" dirty="0" err="1">
                <a:solidFill>
                  <a:schemeClr val="tx1"/>
                </a:solidFill>
              </a:rPr>
              <a:t>Observability</a:t>
            </a:r>
            <a:r>
              <a:rPr lang="en-US" altLang="zh-CN" sz="1000" dirty="0">
                <a:solidFill>
                  <a:schemeClr val="tx1"/>
                </a:solidFill>
              </a:rPr>
              <a:t> Defense-Constrained Distribution Network Reconfiguration for Cyber-Physical Security Enhancement," </a:t>
            </a:r>
            <a:r>
              <a:rPr lang="en-US" altLang="zh-CN" sz="1000" i="1" dirty="0">
                <a:solidFill>
                  <a:schemeClr val="tx1"/>
                </a:solidFill>
              </a:rPr>
              <a:t>IEEE Trans. on Smart Grid</a:t>
            </a:r>
            <a:r>
              <a:rPr lang="en-US" altLang="zh-CN" sz="1000" dirty="0">
                <a:solidFill>
                  <a:schemeClr val="tx1"/>
                </a:solidFill>
              </a:rPr>
              <a:t>, vol. 15, no. 2, pp. 2379-2382, March 2024</a:t>
            </a:r>
            <a:endParaRPr lang="en-US" sz="1000" dirty="0">
              <a:solidFill>
                <a:schemeClr val="tx1"/>
              </a:solidFill>
            </a:endParaRPr>
          </a:p>
        </p:txBody>
      </p:sp>
      <p:sp>
        <p:nvSpPr>
          <p:cNvPr id="37" name="TextBox 17"/>
          <p:cNvSpPr txBox="1">
            <a:spLocks noChangeArrowheads="1"/>
          </p:cNvSpPr>
          <p:nvPr/>
        </p:nvSpPr>
        <p:spPr bwMode="auto">
          <a:xfrm>
            <a:off x="71112" y="633456"/>
            <a:ext cx="38843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Illustration to RCDS Problem</a:t>
            </a:r>
          </a:p>
        </p:txBody>
      </p:sp>
      <p:pic>
        <p:nvPicPr>
          <p:cNvPr id="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576"/>
          <a:stretch>
            <a:fillRect/>
          </a:stretch>
        </p:blipFill>
        <p:spPr bwMode="auto">
          <a:xfrm>
            <a:off x="7381981" y="899168"/>
            <a:ext cx="4810019" cy="3580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981" y="4668459"/>
            <a:ext cx="4432339" cy="157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5875" y="2556774"/>
            <a:ext cx="2495550" cy="748665"/>
          </a:xfrm>
          <a:prstGeom prst="roundRect">
            <a:avLst>
              <a:gd name="adj" fmla="val 8594"/>
            </a:avLst>
          </a:prstGeom>
          <a:solidFill>
            <a:srgbClr val="FFFFFF">
              <a:shade val="85000"/>
            </a:srgbClr>
          </a:solidFill>
          <a:ln>
            <a:solidFill>
              <a:srgbClr val="0000FF"/>
            </a:solid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矩形 41"/>
          <p:cNvSpPr/>
          <p:nvPr/>
        </p:nvSpPr>
        <p:spPr>
          <a:xfrm>
            <a:off x="21366" y="1033566"/>
            <a:ext cx="757692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500" kern="0" dirty="0">
                <a:solidFill>
                  <a:sysClr val="windowText" lastClr="000000"/>
                </a:solidFill>
                <a:latin typeface="Lucida Sans Unicode" panose="020B0602030504020204"/>
              </a:rPr>
              <a:t>Cyber-security concerns exist in </a:t>
            </a:r>
            <a:r>
              <a:rPr lang="en-US" altLang="zh-CN" sz="1500" b="1" kern="0" dirty="0">
                <a:solidFill>
                  <a:sysClr val="windowText" lastClr="000000"/>
                </a:solidFill>
                <a:latin typeface="Lucida Sans Unicode" panose="020B0602030504020204"/>
              </a:rPr>
              <a:t>Distribution Network Reconfiguration (DNR) </a:t>
            </a:r>
          </a:p>
          <a:p>
            <a:pPr marL="285750" indent="-285750">
              <a:lnSpc>
                <a:spcPct val="150000"/>
              </a:lnSpc>
              <a:buFont typeface="Arial" panose="020B0604020202020204" pitchFamily="34" charset="0"/>
              <a:buChar char="•"/>
            </a:pPr>
            <a:r>
              <a:rPr lang="en-US" altLang="zh-CN" sz="1500" kern="0" dirty="0">
                <a:solidFill>
                  <a:sysClr val="windowText" lastClr="000000"/>
                </a:solidFill>
                <a:latin typeface="Lucida Sans Unicode" panose="020B0602030504020204"/>
              </a:rPr>
              <a:t>The RCDS problem is to seek a minimum node subset       via evaluating a minimum cardinality       , such that </a:t>
            </a:r>
            <a:r>
              <a:rPr lang="en-US" altLang="zh-CN" sz="1500" kern="0" dirty="0" err="1">
                <a:solidFill>
                  <a:sysClr val="windowText" lastClr="000000"/>
                </a:solidFill>
                <a:latin typeface="Lucida Sans Unicode" panose="020B0602030504020204"/>
              </a:rPr>
              <a:t>subgraph</a:t>
            </a:r>
            <a:r>
              <a:rPr lang="en-US" altLang="zh-CN" sz="1500" kern="0" dirty="0">
                <a:solidFill>
                  <a:sysClr val="windowText" lastClr="000000"/>
                </a:solidFill>
                <a:latin typeface="Lucida Sans Unicode" panose="020B0602030504020204"/>
              </a:rPr>
              <a:t>                   is connected, yielding</a:t>
            </a:r>
          </a:p>
        </p:txBody>
      </p:sp>
      <p:sp>
        <p:nvSpPr>
          <p:cNvPr id="48" name="TextBox 17"/>
          <p:cNvSpPr txBox="1">
            <a:spLocks noChangeArrowheads="1"/>
          </p:cNvSpPr>
          <p:nvPr/>
        </p:nvSpPr>
        <p:spPr bwMode="auto">
          <a:xfrm>
            <a:off x="47881" y="3513892"/>
            <a:ext cx="41204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Disjunctive RCDS Formulation </a:t>
            </a:r>
          </a:p>
        </p:txBody>
      </p:sp>
      <p:sp>
        <p:nvSpPr>
          <p:cNvPr id="49" name="矩形 48"/>
          <p:cNvSpPr/>
          <p:nvPr/>
        </p:nvSpPr>
        <p:spPr>
          <a:xfrm>
            <a:off x="203562" y="3914002"/>
            <a:ext cx="7016388" cy="1131079"/>
          </a:xfrm>
          <a:prstGeom prst="rect">
            <a:avLst/>
          </a:prstGeom>
        </p:spPr>
        <p:txBody>
          <a:bodyPr wrap="square">
            <a:spAutoFit/>
          </a:bodyPr>
          <a:lstStyle/>
          <a:p>
            <a:pPr lvl="0" eaLnBrk="1" fontAlgn="auto" hangingPunct="1">
              <a:lnSpc>
                <a:spcPct val="150000"/>
              </a:lnSpc>
              <a:spcBef>
                <a:spcPts val="0"/>
              </a:spcBef>
              <a:spcAft>
                <a:spcPts val="0"/>
              </a:spcAft>
            </a:pPr>
            <a:r>
              <a:rPr lang="en-US" altLang="zh-CN" sz="1500" kern="0" dirty="0">
                <a:solidFill>
                  <a:sysClr val="windowText" lastClr="000000"/>
                </a:solidFill>
                <a:latin typeface="Lucida Sans Unicode" panose="020B0602030504020204"/>
              </a:rPr>
              <a:t>The disjunctive RCDS problem is to seek a minimum node subset      via evaluating a minimum cardinality      , such that reconfigurable </a:t>
            </a:r>
            <a:r>
              <a:rPr lang="en-US" altLang="zh-CN" sz="1500" kern="0" dirty="0" err="1">
                <a:solidFill>
                  <a:sysClr val="windowText" lastClr="000000"/>
                </a:solidFill>
                <a:latin typeface="Lucida Sans Unicode" panose="020B0602030504020204"/>
              </a:rPr>
              <a:t>subgraph</a:t>
            </a:r>
            <a:endParaRPr lang="en-US" altLang="zh-CN" sz="1500" kern="0" dirty="0">
              <a:solidFill>
                <a:sysClr val="windowText" lastClr="000000"/>
              </a:solidFill>
              <a:latin typeface="Lucida Sans Unicode" panose="020B0602030504020204"/>
            </a:endParaRPr>
          </a:p>
          <a:p>
            <a:pPr lvl="0" eaLnBrk="1" fontAlgn="auto" hangingPunct="1">
              <a:lnSpc>
                <a:spcPct val="150000"/>
              </a:lnSpc>
              <a:spcBef>
                <a:spcPts val="0"/>
              </a:spcBef>
              <a:spcAft>
                <a:spcPts val="0"/>
              </a:spcAft>
            </a:pPr>
            <a:r>
              <a:rPr lang="en-US" altLang="zh-CN" sz="1500" kern="0" dirty="0">
                <a:solidFill>
                  <a:sysClr val="windowText" lastClr="000000"/>
                </a:solidFill>
                <a:latin typeface="Lucida Sans Unicode" panose="020B0602030504020204"/>
              </a:rPr>
              <a:t>                   is connected, yielding</a:t>
            </a:r>
            <a:endParaRPr lang="zh-CN" altLang="en-US" sz="1500" kern="0" dirty="0">
              <a:solidFill>
                <a:sysClr val="windowText" lastClr="000000"/>
              </a:solidFill>
              <a:latin typeface="Lucida Sans Unicode" panose="020B0602030504020204"/>
            </a:endParaRPr>
          </a:p>
        </p:txBody>
      </p:sp>
      <p:pic>
        <p:nvPicPr>
          <p:cNvPr id="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1123" y="5162169"/>
            <a:ext cx="2410302" cy="1082732"/>
          </a:xfrm>
          <a:prstGeom prst="roundRect">
            <a:avLst>
              <a:gd name="adj" fmla="val 8594"/>
            </a:avLst>
          </a:prstGeom>
          <a:solidFill>
            <a:srgbClr val="FFFFFF">
              <a:shade val="85000"/>
            </a:srgbClr>
          </a:solidFill>
          <a:ln>
            <a:solidFill>
              <a:srgbClr val="0000FF"/>
            </a:solid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nvGraphicFramePr>
        <p:xfrm>
          <a:off x="5448667" y="1430986"/>
          <a:ext cx="282575" cy="282575"/>
        </p:xfrm>
        <a:graphic>
          <a:graphicData uri="http://schemas.openxmlformats.org/presentationml/2006/ole">
            <mc:AlternateContent xmlns:mc="http://schemas.openxmlformats.org/markup-compatibility/2006">
              <mc:Choice xmlns:v="urn:schemas-microsoft-com:vml" Requires="v">
                <p:oleObj spid="_x0000_s2212" name="Equation" r:id="rId8" imgW="282575" imgH="282575" progId="Equation.DSMT4">
                  <p:embed/>
                </p:oleObj>
              </mc:Choice>
              <mc:Fallback>
                <p:oleObj name="Equation" r:id="rId8" imgW="282575" imgH="282575" progId="Equation.DSMT4">
                  <p:embed/>
                  <p:pic>
                    <p:nvPicPr>
                      <p:cNvPr id="0" name="图片 13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8667" y="1430986"/>
                        <a:ext cx="2825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2370942" y="1772230"/>
          <a:ext cx="347663" cy="409575"/>
        </p:xfrm>
        <a:graphic>
          <a:graphicData uri="http://schemas.openxmlformats.org/presentationml/2006/ole">
            <mc:AlternateContent xmlns:mc="http://schemas.openxmlformats.org/markup-compatibility/2006">
              <mc:Choice xmlns:v="urn:schemas-microsoft-com:vml" Requires="v">
                <p:oleObj spid="_x0000_s2213" name="Equation" r:id="rId10" imgW="2181225" imgH="2571750" progId="Equation.DSMT4">
                  <p:embed/>
                </p:oleObj>
              </mc:Choice>
              <mc:Fallback>
                <p:oleObj name="Equation" r:id="rId10" imgW="2181225" imgH="2571750" progId="Equation.DSMT4">
                  <p:embed/>
                  <p:pic>
                    <p:nvPicPr>
                      <p:cNvPr id="0" name="图片 1350"/>
                      <p:cNvPicPr/>
                      <p:nvPr/>
                    </p:nvPicPr>
                    <p:blipFill>
                      <a:blip r:embed="rId11"/>
                      <a:stretch>
                        <a:fillRect/>
                      </a:stretch>
                    </p:blipFill>
                    <p:spPr>
                      <a:xfrm>
                        <a:off x="2370942" y="1772230"/>
                        <a:ext cx="347663" cy="40957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720005" y="1772230"/>
          <a:ext cx="1022350" cy="307975"/>
        </p:xfrm>
        <a:graphic>
          <a:graphicData uri="http://schemas.openxmlformats.org/presentationml/2006/ole">
            <mc:AlternateContent xmlns:mc="http://schemas.openxmlformats.org/markup-compatibility/2006">
              <mc:Choice xmlns:v="urn:schemas-microsoft-com:vml" Requires="v">
                <p:oleObj spid="_x0000_s2214" name="Equation" r:id="rId12" imgW="6400800" imgH="1933575" progId="Equation.DSMT4">
                  <p:embed/>
                </p:oleObj>
              </mc:Choice>
              <mc:Fallback>
                <p:oleObj name="Equation" r:id="rId12" imgW="6400800" imgH="1933575" progId="Equation.DSMT4">
                  <p:embed/>
                  <p:pic>
                    <p:nvPicPr>
                      <p:cNvPr id="0" name="图片 1351"/>
                      <p:cNvPicPr/>
                      <p:nvPr/>
                    </p:nvPicPr>
                    <p:blipFill>
                      <a:blip r:embed="rId13"/>
                      <a:stretch>
                        <a:fillRect/>
                      </a:stretch>
                    </p:blipFill>
                    <p:spPr>
                      <a:xfrm>
                        <a:off x="4720005" y="1772230"/>
                        <a:ext cx="1022350" cy="307975"/>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6400800" y="4029075"/>
          <a:ext cx="284163" cy="284163"/>
        </p:xfrm>
        <a:graphic>
          <a:graphicData uri="http://schemas.openxmlformats.org/presentationml/2006/ole">
            <mc:AlternateContent xmlns:mc="http://schemas.openxmlformats.org/markup-compatibility/2006">
              <mc:Choice xmlns:v="urn:schemas-microsoft-com:vml" Requires="v">
                <p:oleObj spid="_x0000_s2215" name="Equation" r:id="rId14" imgW="1781175" imgH="1781175" progId="Equation.DSMT4">
                  <p:embed/>
                </p:oleObj>
              </mc:Choice>
              <mc:Fallback>
                <p:oleObj name="Equation" r:id="rId14" imgW="1781175" imgH="1781175" progId="Equation.DSMT4">
                  <p:embed/>
                  <p:pic>
                    <p:nvPicPr>
                      <p:cNvPr id="0" name="图片 1352"/>
                      <p:cNvPicPr/>
                      <p:nvPr/>
                    </p:nvPicPr>
                    <p:blipFill>
                      <a:blip r:embed="rId15"/>
                      <a:stretch>
                        <a:fillRect/>
                      </a:stretch>
                    </p:blipFill>
                    <p:spPr>
                      <a:xfrm>
                        <a:off x="6400800" y="4029075"/>
                        <a:ext cx="284163" cy="284163"/>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3426004" y="4312853"/>
          <a:ext cx="347663" cy="409575"/>
        </p:xfrm>
        <a:graphic>
          <a:graphicData uri="http://schemas.openxmlformats.org/presentationml/2006/ole">
            <mc:AlternateContent xmlns:mc="http://schemas.openxmlformats.org/markup-compatibility/2006">
              <mc:Choice xmlns:v="urn:schemas-microsoft-com:vml" Requires="v">
                <p:oleObj spid="_x0000_s2216" name="Equation" r:id="rId16" imgW="2181225" imgH="2571750" progId="Equation.DSMT4">
                  <p:embed/>
                </p:oleObj>
              </mc:Choice>
              <mc:Fallback>
                <p:oleObj name="Equation" r:id="rId16" imgW="2181225" imgH="2571750" progId="Equation.DSMT4">
                  <p:embed/>
                  <p:pic>
                    <p:nvPicPr>
                      <p:cNvPr id="0" name="图片 1353"/>
                      <p:cNvPicPr/>
                      <p:nvPr/>
                    </p:nvPicPr>
                    <p:blipFill>
                      <a:blip r:embed="rId17"/>
                      <a:stretch>
                        <a:fillRect/>
                      </a:stretch>
                    </p:blipFill>
                    <p:spPr>
                      <a:xfrm>
                        <a:off x="3426004" y="4312853"/>
                        <a:ext cx="347663" cy="409575"/>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303212" y="4707324"/>
          <a:ext cx="1089025" cy="344487"/>
        </p:xfrm>
        <a:graphic>
          <a:graphicData uri="http://schemas.openxmlformats.org/presentationml/2006/ole">
            <mc:AlternateContent xmlns:mc="http://schemas.openxmlformats.org/markup-compatibility/2006">
              <mc:Choice xmlns:v="urn:schemas-microsoft-com:vml" Requires="v">
                <p:oleObj spid="_x0000_s2217" name="Equation" r:id="rId18" imgW="6819900" imgH="2162175" progId="Equation.DSMT4">
                  <p:embed/>
                </p:oleObj>
              </mc:Choice>
              <mc:Fallback>
                <p:oleObj name="Equation" r:id="rId18" imgW="6819900" imgH="2162175" progId="Equation.DSMT4">
                  <p:embed/>
                  <p:pic>
                    <p:nvPicPr>
                      <p:cNvPr id="0" name="图片 1354"/>
                      <p:cNvPicPr/>
                      <p:nvPr/>
                    </p:nvPicPr>
                    <p:blipFill>
                      <a:blip r:embed="rId19"/>
                      <a:stretch>
                        <a:fillRect/>
                      </a:stretch>
                    </p:blipFill>
                    <p:spPr>
                      <a:xfrm>
                        <a:off x="303212" y="4707324"/>
                        <a:ext cx="1089025" cy="3444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19</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Case Study - </a:t>
            </a:r>
            <a:r>
              <a:rPr lang="en-US" altLang="zh-CN" sz="2700" b="1" dirty="0" err="1">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Observability</a:t>
            </a: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 Defense-Constrained DNR </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0" name="TextBox 17"/>
          <p:cNvSpPr txBox="1">
            <a:spLocks noChangeArrowheads="1"/>
          </p:cNvSpPr>
          <p:nvPr/>
        </p:nvSpPr>
        <p:spPr bwMode="auto">
          <a:xfrm>
            <a:off x="45751" y="631281"/>
            <a:ext cx="3414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Minimum RCDS solution</a:t>
            </a:r>
            <a:endParaRPr lang="zh-CN" altLang="en-US" sz="2000" dirty="0">
              <a:solidFill>
                <a:srgbClr val="0070C0"/>
              </a:solidFill>
              <a:latin typeface="Microsoft JhengHei" panose="020B0604030504040204" pitchFamily="34" charset="-120"/>
              <a:ea typeface="Microsoft JhengHei" panose="020B0604030504040204" pitchFamily="34" charset="-120"/>
            </a:endParaRPr>
          </a:p>
        </p:txBody>
      </p:sp>
      <p:pic>
        <p:nvPicPr>
          <p:cNvPr id="31" name="图片 30"/>
          <p:cNvPicPr/>
          <p:nvPr/>
        </p:nvPicPr>
        <p:blipFill>
          <a:blip r:embed="rId4" cstate="print">
            <a:extLst>
              <a:ext uri="{28A0092B-C50C-407E-A947-70E740481C1C}">
                <a14:useLocalDpi xmlns:a14="http://schemas.microsoft.com/office/drawing/2010/main" val="0"/>
              </a:ext>
            </a:extLst>
          </a:blip>
          <a:stretch>
            <a:fillRect/>
          </a:stretch>
        </p:blipFill>
        <p:spPr>
          <a:xfrm rot="16200000">
            <a:off x="1805974" y="-251055"/>
            <a:ext cx="1970406" cy="4709802"/>
          </a:xfrm>
          <a:prstGeom prst="rect">
            <a:avLst/>
          </a:prstGeom>
        </p:spPr>
      </p:pic>
      <p:sp>
        <p:nvSpPr>
          <p:cNvPr id="32" name="矩形 31"/>
          <p:cNvSpPr/>
          <p:nvPr/>
        </p:nvSpPr>
        <p:spPr>
          <a:xfrm>
            <a:off x="4017639" y="949365"/>
            <a:ext cx="1552028" cy="338554"/>
          </a:xfrm>
          <a:prstGeom prst="rect">
            <a:avLst/>
          </a:prstGeom>
        </p:spPr>
        <p:txBody>
          <a:bodyPr wrap="none">
            <a:spAutoFit/>
          </a:bodyPr>
          <a:lstStyle/>
          <a:p>
            <a:r>
              <a:rPr lang="en-US" altLang="zh-CN" sz="1600" dirty="0">
                <a:solidFill>
                  <a:schemeClr val="accent6">
                    <a:lumMod val="50000"/>
                  </a:schemeClr>
                </a:solidFill>
                <a:latin typeface="Calibri" panose="020F0502020204030204" charset="0"/>
                <a:ea typeface="Calibri" panose="020F0502020204030204" charset="0"/>
                <a:cs typeface="Calibri" panose="020F0502020204030204" charset="0"/>
              </a:rPr>
              <a:t>(a) IEEE 33-node</a:t>
            </a:r>
            <a:endParaRPr lang="zh-CN" altLang="en-US" sz="1600" dirty="0">
              <a:solidFill>
                <a:schemeClr val="accent6">
                  <a:lumMod val="50000"/>
                </a:schemeClr>
              </a:solidFill>
              <a:latin typeface="Calibri" panose="020F0502020204030204" charset="0"/>
              <a:ea typeface="微软雅黑" panose="020B0503020204020204" pitchFamily="34" charset="-122"/>
              <a:cs typeface="Calibri" panose="020F0502020204030204" charset="0"/>
            </a:endParaRPr>
          </a:p>
        </p:txBody>
      </p:sp>
      <p:sp>
        <p:nvSpPr>
          <p:cNvPr id="33" name="矩形 32"/>
          <p:cNvSpPr/>
          <p:nvPr/>
        </p:nvSpPr>
        <p:spPr>
          <a:xfrm>
            <a:off x="8825428" y="4745287"/>
            <a:ext cx="1665841" cy="338554"/>
          </a:xfrm>
          <a:prstGeom prst="rect">
            <a:avLst/>
          </a:prstGeom>
        </p:spPr>
        <p:txBody>
          <a:bodyPr wrap="none">
            <a:spAutoFit/>
          </a:bodyPr>
          <a:lstStyle/>
          <a:p>
            <a:r>
              <a:rPr lang="en-US" altLang="zh-CN" sz="1600" dirty="0">
                <a:solidFill>
                  <a:schemeClr val="accent6">
                    <a:lumMod val="50000"/>
                  </a:schemeClr>
                </a:solidFill>
                <a:latin typeface="Calibri" panose="020F0502020204030204" charset="0"/>
                <a:ea typeface="Calibri" panose="020F0502020204030204" charset="0"/>
                <a:cs typeface="Calibri" panose="020F0502020204030204" charset="0"/>
              </a:rPr>
              <a:t>(b) IEEE 123-node</a:t>
            </a:r>
            <a:endParaRPr lang="zh-CN" altLang="en-US" sz="1600" dirty="0">
              <a:solidFill>
                <a:schemeClr val="accent6">
                  <a:lumMod val="50000"/>
                </a:schemeClr>
              </a:solidFill>
              <a:latin typeface="Calibri" panose="020F0502020204030204" charset="0"/>
              <a:ea typeface="微软雅黑" panose="020B0503020204020204" pitchFamily="34" charset="-122"/>
              <a:cs typeface="Calibri" panose="020F0502020204030204" charset="0"/>
            </a:endParaRPr>
          </a:p>
        </p:txBody>
      </p:sp>
      <p:graphicFrame>
        <p:nvGraphicFramePr>
          <p:cNvPr id="36" name="对象 35"/>
          <p:cNvGraphicFramePr>
            <a:graphicFrameLocks noChangeAspect="1"/>
          </p:cNvGraphicFramePr>
          <p:nvPr/>
        </p:nvGraphicFramePr>
        <p:xfrm>
          <a:off x="6642801" y="631281"/>
          <a:ext cx="5130099" cy="4007561"/>
        </p:xfrm>
        <a:graphic>
          <a:graphicData uri="http://schemas.openxmlformats.org/presentationml/2006/ole">
            <mc:AlternateContent xmlns:mc="http://schemas.openxmlformats.org/markup-compatibility/2006">
              <mc:Choice xmlns:v="urn:schemas-microsoft-com:vml" Requires="v">
                <p:oleObj spid="_x0000_s3101" name="Visio" r:id="rId5" imgW="5034915" imgH="3929380" progId="Visio.Drawing.15">
                  <p:embed/>
                </p:oleObj>
              </mc:Choice>
              <mc:Fallback>
                <p:oleObj name="Visio" r:id="rId5" imgW="5034915" imgH="3929380" progId="Visio.Drawing.15">
                  <p:embed/>
                  <p:pic>
                    <p:nvPicPr>
                      <p:cNvPr id="0" name="图片 21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2801" y="631281"/>
                        <a:ext cx="5130099" cy="4007561"/>
                      </a:xfrm>
                      <a:prstGeom prst="rect">
                        <a:avLst/>
                      </a:prstGeom>
                      <a:noFill/>
                    </p:spPr>
                  </p:pic>
                </p:oleObj>
              </mc:Fallback>
            </mc:AlternateContent>
          </a:graphicData>
        </a:graphic>
      </p:graphicFrame>
      <p:graphicFrame>
        <p:nvGraphicFramePr>
          <p:cNvPr id="43" name="表格 42"/>
          <p:cNvGraphicFramePr>
            <a:graphicFrameLocks noGrp="1"/>
          </p:cNvGraphicFramePr>
          <p:nvPr/>
        </p:nvGraphicFramePr>
        <p:xfrm>
          <a:off x="83850" y="3937298"/>
          <a:ext cx="6843401" cy="1386007"/>
        </p:xfrm>
        <a:graphic>
          <a:graphicData uri="http://schemas.openxmlformats.org/drawingml/2006/table">
            <a:tbl>
              <a:tblPr firstRow="1" firstCol="1" bandRow="1">
                <a:tableStyleId>{5C22544A-7EE6-4342-B048-85BDC9FD1C3A}</a:tableStyleId>
              </a:tblPr>
              <a:tblGrid>
                <a:gridCol w="1017554">
                  <a:extLst>
                    <a:ext uri="{9D8B030D-6E8A-4147-A177-3AD203B41FA5}">
                      <a16:colId xmlns:a16="http://schemas.microsoft.com/office/drawing/2014/main" xmlns="" val="20000"/>
                    </a:ext>
                  </a:extLst>
                </a:gridCol>
                <a:gridCol w="563951">
                  <a:extLst>
                    <a:ext uri="{9D8B030D-6E8A-4147-A177-3AD203B41FA5}">
                      <a16:colId xmlns:a16="http://schemas.microsoft.com/office/drawing/2014/main" xmlns="" val="20001"/>
                    </a:ext>
                  </a:extLst>
                </a:gridCol>
                <a:gridCol w="496944">
                  <a:extLst>
                    <a:ext uri="{9D8B030D-6E8A-4147-A177-3AD203B41FA5}">
                      <a16:colId xmlns:a16="http://schemas.microsoft.com/office/drawing/2014/main" xmlns="" val="20002"/>
                    </a:ext>
                  </a:extLst>
                </a:gridCol>
                <a:gridCol w="676151">
                  <a:extLst>
                    <a:ext uri="{9D8B030D-6E8A-4147-A177-3AD203B41FA5}">
                      <a16:colId xmlns:a16="http://schemas.microsoft.com/office/drawing/2014/main" xmlns="" val="20003"/>
                    </a:ext>
                  </a:extLst>
                </a:gridCol>
                <a:gridCol w="641658">
                  <a:extLst>
                    <a:ext uri="{9D8B030D-6E8A-4147-A177-3AD203B41FA5}">
                      <a16:colId xmlns:a16="http://schemas.microsoft.com/office/drawing/2014/main" xmlns="" val="20004"/>
                    </a:ext>
                  </a:extLst>
                </a:gridCol>
                <a:gridCol w="780144">
                  <a:extLst>
                    <a:ext uri="{9D8B030D-6E8A-4147-A177-3AD203B41FA5}">
                      <a16:colId xmlns:a16="http://schemas.microsoft.com/office/drawing/2014/main" xmlns="" val="20005"/>
                    </a:ext>
                  </a:extLst>
                </a:gridCol>
                <a:gridCol w="411194">
                  <a:extLst>
                    <a:ext uri="{9D8B030D-6E8A-4147-A177-3AD203B41FA5}">
                      <a16:colId xmlns:a16="http://schemas.microsoft.com/office/drawing/2014/main" xmlns="" val="20006"/>
                    </a:ext>
                  </a:extLst>
                </a:gridCol>
                <a:gridCol w="657943">
                  <a:extLst>
                    <a:ext uri="{9D8B030D-6E8A-4147-A177-3AD203B41FA5}">
                      <a16:colId xmlns:a16="http://schemas.microsoft.com/office/drawing/2014/main" xmlns="" val="20007"/>
                    </a:ext>
                  </a:extLst>
                </a:gridCol>
                <a:gridCol w="817743">
                  <a:extLst>
                    <a:ext uri="{9D8B030D-6E8A-4147-A177-3AD203B41FA5}">
                      <a16:colId xmlns:a16="http://schemas.microsoft.com/office/drawing/2014/main" xmlns="" val="20008"/>
                    </a:ext>
                  </a:extLst>
                </a:gridCol>
                <a:gridCol w="780119">
                  <a:extLst>
                    <a:ext uri="{9D8B030D-6E8A-4147-A177-3AD203B41FA5}">
                      <a16:colId xmlns:a16="http://schemas.microsoft.com/office/drawing/2014/main" xmlns="" val="20009"/>
                    </a:ext>
                  </a:extLst>
                </a:gridCol>
              </a:tblGrid>
              <a:tr h="210721">
                <a:tc rowSpan="2">
                  <a:txBody>
                    <a:bodyPr/>
                    <a:lstStyle/>
                    <a:p>
                      <a:pPr marL="3810" algn="l">
                        <a:spcBef>
                          <a:spcPts val="885"/>
                        </a:spcBef>
                        <a:spcAft>
                          <a:spcPts val="0"/>
                        </a:spcAft>
                      </a:pPr>
                      <a:r>
                        <a:rPr lang="en-GB" sz="1100" kern="0" spc="-15" dirty="0">
                          <a:effectLst/>
                        </a:rPr>
                        <a:t>DNs</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rowSpan="2">
                  <a:txBody>
                    <a:bodyPr/>
                    <a:lstStyle/>
                    <a:p>
                      <a:pPr marL="22860" algn="l">
                        <a:spcBef>
                          <a:spcPts val="445"/>
                        </a:spcBef>
                        <a:spcAft>
                          <a:spcPts val="0"/>
                        </a:spcAft>
                      </a:pPr>
                      <a:r>
                        <a:rPr lang="en-GB" sz="1100" kern="0" spc="-5" dirty="0">
                          <a:effectLst/>
                        </a:rPr>
                        <a:t>D</a:t>
                      </a:r>
                      <a:r>
                        <a:rPr lang="en-GB" sz="1100" kern="0" dirty="0">
                          <a:effectLst/>
                        </a:rPr>
                        <a:t>NR</a:t>
                      </a:r>
                      <a:endParaRPr lang="zh-CN" sz="1100" kern="100" dirty="0">
                        <a:effectLst/>
                      </a:endParaRPr>
                    </a:p>
                    <a:p>
                      <a:pPr marL="22860" algn="l">
                        <a:spcAft>
                          <a:spcPts val="0"/>
                        </a:spcAft>
                      </a:pPr>
                      <a:r>
                        <a:rPr lang="en-GB" sz="1100" kern="0" spc="-20" dirty="0">
                          <a:effectLst/>
                        </a:rPr>
                        <a:t>L</a:t>
                      </a:r>
                      <a:r>
                        <a:rPr lang="en-GB" sz="1100" kern="0" spc="-10" dirty="0">
                          <a:effectLst/>
                        </a:rPr>
                        <a:t>oss</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gridSpan="4">
                  <a:txBody>
                    <a:bodyPr/>
                    <a:lstStyle/>
                    <a:p>
                      <a:pPr marL="147955" algn="l">
                        <a:spcBef>
                          <a:spcPts val="235"/>
                        </a:spcBef>
                        <a:spcAft>
                          <a:spcPts val="0"/>
                        </a:spcAft>
                      </a:pPr>
                      <a:r>
                        <a:rPr lang="en-GB" sz="1100" kern="0" spc="-10" dirty="0">
                          <a:effectLst/>
                        </a:rPr>
                        <a:t>Cost</a:t>
                      </a:r>
                      <a:r>
                        <a:rPr lang="en-GB" sz="1100" kern="0" spc="-20" dirty="0">
                          <a:effectLst/>
                        </a:rPr>
                        <a:t> </a:t>
                      </a:r>
                      <a:r>
                        <a:rPr lang="en-GB" sz="1100" kern="0" spc="-10" dirty="0">
                          <a:effectLst/>
                        </a:rPr>
                        <a:t>of Low D-PMUs</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157480" algn="l">
                        <a:spcBef>
                          <a:spcPts val="235"/>
                        </a:spcBef>
                        <a:spcAft>
                          <a:spcPts val="0"/>
                        </a:spcAft>
                      </a:pPr>
                      <a:r>
                        <a:rPr lang="en-GB" sz="1100" kern="0" spc="-15" dirty="0">
                          <a:effectLst/>
                        </a:rPr>
                        <a:t>Cost</a:t>
                      </a:r>
                      <a:r>
                        <a:rPr lang="en-GB" sz="1100" kern="0" spc="-30" dirty="0">
                          <a:effectLst/>
                        </a:rPr>
                        <a:t> </a:t>
                      </a:r>
                      <a:r>
                        <a:rPr lang="en-GB" sz="1100" kern="0" spc="-15" dirty="0">
                          <a:effectLst/>
                        </a:rPr>
                        <a:t>of</a:t>
                      </a:r>
                      <a:r>
                        <a:rPr lang="en-GB" sz="1100" kern="0" spc="-20" dirty="0">
                          <a:effectLst/>
                        </a:rPr>
                        <a:t> </a:t>
                      </a:r>
                      <a:r>
                        <a:rPr lang="en-GB" sz="1100" kern="0" spc="-15" dirty="0">
                          <a:effectLst/>
                        </a:rPr>
                        <a:t>High D-PMUs</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xmlns="" val="10000"/>
                  </a:ext>
                </a:extLst>
              </a:tr>
              <a:tr h="391762">
                <a:tc vMerge="1">
                  <a:txBody>
                    <a:bodyPr/>
                    <a:lstStyle/>
                    <a:p>
                      <a:endParaRPr lang="zh-CN"/>
                    </a:p>
                  </a:txBody>
                  <a:tcPr/>
                </a:tc>
                <a:tc vMerge="1">
                  <a:txBody>
                    <a:bodyPr/>
                    <a:lstStyle/>
                    <a:p>
                      <a:endParaRPr lang="zh-CN"/>
                    </a:p>
                  </a:txBody>
                  <a:tcPr/>
                </a:tc>
                <a:tc>
                  <a:txBody>
                    <a:bodyPr/>
                    <a:lstStyle/>
                    <a:p>
                      <a:pPr marL="24765" algn="ctr">
                        <a:spcBef>
                          <a:spcPts val="175"/>
                        </a:spcBef>
                        <a:spcAft>
                          <a:spcPts val="0"/>
                        </a:spcAft>
                      </a:pPr>
                      <a:r>
                        <a:rPr lang="en-GB" sz="1100" kern="0" spc="-10" dirty="0" err="1">
                          <a:effectLst/>
                        </a:rPr>
                        <a:t>z</a:t>
                      </a:r>
                      <a:r>
                        <a:rPr lang="en-GB" sz="1100" kern="0" spc="-10" baseline="30000" dirty="0" err="1">
                          <a:effectLst/>
                        </a:rPr>
                        <a:t>g</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24765" algn="ctr">
                        <a:spcBef>
                          <a:spcPts val="175"/>
                        </a:spcBef>
                        <a:spcAft>
                          <a:spcPts val="0"/>
                        </a:spcAft>
                      </a:pPr>
                      <a:r>
                        <a:rPr lang="en-GB" sz="1100" kern="0" spc="-65" dirty="0" err="1">
                          <a:effectLst/>
                        </a:rPr>
                        <a:t>D</a:t>
                      </a:r>
                      <a:r>
                        <a:rPr lang="en-GB" sz="1100" kern="0" spc="-35" dirty="0" err="1">
                          <a:effectLst/>
                        </a:rPr>
                        <a:t>efense</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24765" algn="ctr">
                        <a:spcBef>
                          <a:spcPts val="175"/>
                        </a:spcBef>
                        <a:spcAft>
                          <a:spcPts val="0"/>
                        </a:spcAft>
                      </a:pPr>
                      <a:r>
                        <a:rPr lang="en-GB" sz="1100" kern="0" spc="-5" dirty="0">
                          <a:effectLst/>
                        </a:rPr>
                        <a:t>Loss</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24765" algn="ctr">
                        <a:spcBef>
                          <a:spcPts val="175"/>
                        </a:spcBef>
                        <a:spcAft>
                          <a:spcPts val="0"/>
                        </a:spcAft>
                      </a:pPr>
                      <a:r>
                        <a:rPr lang="en-GB" sz="1100" kern="0" spc="-5" dirty="0">
                          <a:effectLst/>
                        </a:rPr>
                        <a:t>Time</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43815" algn="ctr">
                        <a:spcBef>
                          <a:spcPts val="185"/>
                        </a:spcBef>
                        <a:spcAft>
                          <a:spcPts val="0"/>
                        </a:spcAft>
                      </a:pPr>
                      <a:r>
                        <a:rPr lang="en-GB" sz="1100" kern="0" spc="-10">
                          <a:effectLst/>
                        </a:rPr>
                        <a:t>z</a:t>
                      </a:r>
                      <a:r>
                        <a:rPr lang="en-GB" sz="1100" kern="0" spc="-10" baseline="30000">
                          <a:effectLst/>
                        </a:rPr>
                        <a:t>g</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27305" algn="ctr">
                        <a:spcBef>
                          <a:spcPts val="370"/>
                        </a:spcBef>
                        <a:spcAft>
                          <a:spcPts val="0"/>
                        </a:spcAft>
                      </a:pPr>
                      <a:r>
                        <a:rPr lang="en-GB" sz="1100" kern="0" spc="-65">
                          <a:effectLst/>
                        </a:rPr>
                        <a:t>D</a:t>
                      </a:r>
                      <a:r>
                        <a:rPr lang="en-GB" sz="1100" kern="0" spc="-35">
                          <a:effectLst/>
                        </a:rPr>
                        <a:t>efense</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65405" algn="ctr">
                        <a:spcBef>
                          <a:spcPts val="385"/>
                        </a:spcBef>
                        <a:spcAft>
                          <a:spcPts val="0"/>
                        </a:spcAft>
                      </a:pPr>
                      <a:r>
                        <a:rPr lang="en-GB" sz="1100" kern="0" spc="-20">
                          <a:effectLst/>
                        </a:rPr>
                        <a:t>L</a:t>
                      </a:r>
                      <a:r>
                        <a:rPr lang="en-GB" sz="1100" kern="0" spc="-10">
                          <a:effectLst/>
                        </a:rPr>
                        <a:t>oss</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marL="78105" algn="ctr">
                        <a:spcBef>
                          <a:spcPts val="175"/>
                        </a:spcBef>
                        <a:spcAft>
                          <a:spcPts val="0"/>
                        </a:spcAft>
                      </a:pPr>
                      <a:r>
                        <a:rPr lang="en-GB" sz="1100" kern="0" spc="-25" dirty="0">
                          <a:effectLst/>
                        </a:rPr>
                        <a:t>T</a:t>
                      </a:r>
                      <a:r>
                        <a:rPr lang="en-GB" sz="1100" kern="0" spc="-15" dirty="0">
                          <a:effectLst/>
                        </a:rPr>
                        <a:t>ime</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1"/>
                  </a:ext>
                </a:extLst>
              </a:tr>
              <a:tr h="195881">
                <a:tc>
                  <a:txBody>
                    <a:bodyPr/>
                    <a:lstStyle/>
                    <a:p>
                      <a:pPr marL="10795" algn="l">
                        <a:spcBef>
                          <a:spcPts val="190"/>
                        </a:spcBef>
                        <a:spcAft>
                          <a:spcPts val="0"/>
                        </a:spcAft>
                      </a:pPr>
                      <a:r>
                        <a:rPr lang="en-GB" sz="1100" kern="0" spc="-45">
                          <a:effectLst/>
                        </a:rPr>
                        <a:t>1</a:t>
                      </a:r>
                      <a:r>
                        <a:rPr lang="en-GB" sz="1100" kern="0" spc="-40">
                          <a:effectLst/>
                        </a:rPr>
                        <a:t>6-node</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390"/>
                        </a:spcBef>
                        <a:spcAft>
                          <a:spcPts val="0"/>
                        </a:spcAft>
                      </a:pPr>
                      <a:r>
                        <a:rPr lang="en-GB" sz="1100" kern="0" spc="-45" dirty="0">
                          <a:effectLst/>
                        </a:rPr>
                        <a:t>0.030</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380"/>
                        </a:spcBef>
                        <a:spcAft>
                          <a:spcPts val="0"/>
                        </a:spcAft>
                      </a:pPr>
                      <a:r>
                        <a:rPr lang="en-GB" sz="1100" kern="0">
                          <a:effectLst/>
                        </a:rPr>
                        <a:t>5</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dirty="0">
                          <a:effectLst/>
                        </a:rPr>
                        <a:t>6</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dirty="0">
                          <a:effectLst/>
                        </a:rPr>
                        <a:t>0.0323</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dirty="0">
                          <a:effectLst/>
                        </a:rPr>
                        <a:t>0.521</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380"/>
                        </a:spcBef>
                        <a:spcAft>
                          <a:spcPts val="0"/>
                        </a:spcAft>
                      </a:pPr>
                      <a:r>
                        <a:rPr lang="en-GB" sz="1100" kern="0" dirty="0">
                          <a:effectLst/>
                        </a:rPr>
                        <a:t>5</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380"/>
                        </a:spcBef>
                        <a:spcAft>
                          <a:spcPts val="0"/>
                        </a:spcAft>
                      </a:pPr>
                      <a:r>
                        <a:rPr lang="en-GB" sz="1100" b="1" kern="0" dirty="0">
                          <a:effectLst/>
                        </a:rPr>
                        <a:t>5</a:t>
                      </a:r>
                      <a:endParaRPr lang="zh-CN" sz="1100" b="1"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390"/>
                        </a:spcBef>
                        <a:spcAft>
                          <a:spcPts val="0"/>
                        </a:spcAft>
                      </a:pPr>
                      <a:r>
                        <a:rPr lang="en-GB" sz="1100" kern="0" spc="-45">
                          <a:effectLst/>
                        </a:rPr>
                        <a:t>0</a:t>
                      </a:r>
                      <a:r>
                        <a:rPr lang="en-GB" sz="1100" kern="0" spc="-25">
                          <a:effectLst/>
                        </a:rPr>
                        <a:t>.0318</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380"/>
                        </a:spcBef>
                        <a:spcAft>
                          <a:spcPts val="0"/>
                        </a:spcAft>
                      </a:pPr>
                      <a:r>
                        <a:rPr lang="en-GB" sz="1100" kern="0" spc="-25" dirty="0">
                          <a:effectLst/>
                        </a:rPr>
                        <a:t>0.500</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2"/>
                  </a:ext>
                </a:extLst>
              </a:tr>
              <a:tr h="195881">
                <a:tc>
                  <a:txBody>
                    <a:bodyPr/>
                    <a:lstStyle/>
                    <a:p>
                      <a:pPr marL="3810" algn="l">
                        <a:spcAft>
                          <a:spcPts val="0"/>
                        </a:spcAft>
                      </a:pPr>
                      <a:r>
                        <a:rPr lang="en-GB" sz="1100" kern="0" spc="-50">
                          <a:effectLst/>
                        </a:rPr>
                        <a:t>3</a:t>
                      </a:r>
                      <a:r>
                        <a:rPr lang="en-GB" sz="1100" kern="0" spc="-30">
                          <a:effectLst/>
                        </a:rPr>
                        <a:t>3-node</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spc="-45" dirty="0">
                          <a:effectLst/>
                        </a:rPr>
                        <a:t>0</a:t>
                      </a:r>
                      <a:r>
                        <a:rPr lang="en-GB" sz="1100" kern="0" spc="-25" dirty="0">
                          <a:effectLst/>
                        </a:rPr>
                        <a:t>.054</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a:effectLst/>
                        </a:rPr>
                        <a:t>9</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a:effectLst/>
                        </a:rPr>
                        <a:t>11</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dirty="0">
                          <a:effectLst/>
                        </a:rPr>
                        <a:t>0.0594</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dirty="0">
                          <a:effectLst/>
                        </a:rPr>
                        <a:t>2.368</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95"/>
                        </a:spcBef>
                        <a:spcAft>
                          <a:spcPts val="0"/>
                        </a:spcAft>
                      </a:pPr>
                      <a:r>
                        <a:rPr lang="en-GB" sz="1100" kern="0" dirty="0">
                          <a:effectLst/>
                        </a:rPr>
                        <a:t>9</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95"/>
                        </a:spcBef>
                        <a:spcAft>
                          <a:spcPts val="0"/>
                        </a:spcAft>
                      </a:pPr>
                      <a:r>
                        <a:rPr lang="en-GB" sz="1100" b="1" kern="0" dirty="0">
                          <a:effectLst/>
                        </a:rPr>
                        <a:t>9</a:t>
                      </a:r>
                      <a:endParaRPr lang="zh-CN" sz="1100" b="1"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spc="-45" dirty="0">
                          <a:effectLst/>
                        </a:rPr>
                        <a:t>0</a:t>
                      </a:r>
                      <a:r>
                        <a:rPr lang="en-GB" sz="1100" kern="0" spc="-25" dirty="0">
                          <a:effectLst/>
                        </a:rPr>
                        <a:t>.0586</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95"/>
                        </a:spcBef>
                        <a:spcAft>
                          <a:spcPts val="0"/>
                        </a:spcAft>
                      </a:pPr>
                      <a:r>
                        <a:rPr lang="en-GB" sz="1100" kern="0" spc="-55">
                          <a:effectLst/>
                        </a:rPr>
                        <a:t>1</a:t>
                      </a:r>
                      <a:r>
                        <a:rPr lang="en-GB" sz="1100" kern="0" spc="-35">
                          <a:effectLst/>
                        </a:rPr>
                        <a:t>.719</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3"/>
                  </a:ext>
                </a:extLst>
              </a:tr>
              <a:tr h="195881">
                <a:tc>
                  <a:txBody>
                    <a:bodyPr/>
                    <a:lstStyle/>
                    <a:p>
                      <a:pPr algn="l">
                        <a:spcAft>
                          <a:spcPts val="0"/>
                        </a:spcAft>
                      </a:pPr>
                      <a:r>
                        <a:rPr lang="en-GB" sz="1100" kern="0" spc="-50">
                          <a:effectLst/>
                        </a:rPr>
                        <a:t>1</a:t>
                      </a:r>
                      <a:r>
                        <a:rPr lang="en-GB" sz="1100" kern="0" spc="-35">
                          <a:effectLst/>
                        </a:rPr>
                        <a:t>23-node</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spc="-45" dirty="0">
                          <a:effectLst/>
                        </a:rPr>
                        <a:t>0</a:t>
                      </a:r>
                      <a:r>
                        <a:rPr lang="en-GB" sz="1100" kern="0" spc="-25" dirty="0">
                          <a:effectLst/>
                        </a:rPr>
                        <a:t>.099</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a:effectLst/>
                        </a:rPr>
                        <a:t>35</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a:effectLst/>
                        </a:rPr>
                        <a:t>41</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a:effectLst/>
                        </a:rPr>
                        <a:t>0.1029</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dirty="0">
                          <a:effectLst/>
                        </a:rPr>
                        <a:t>175.542</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spc="-30" dirty="0">
                          <a:effectLst/>
                        </a:rPr>
                        <a:t>35</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b="1" kern="0" spc="-30" dirty="0">
                          <a:effectLst/>
                        </a:rPr>
                        <a:t>35</a:t>
                      </a:r>
                      <a:endParaRPr lang="zh-CN" sz="1100" b="1"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spc="-45" dirty="0">
                          <a:effectLst/>
                        </a:rPr>
                        <a:t>0</a:t>
                      </a:r>
                      <a:r>
                        <a:rPr lang="en-GB" sz="1100" kern="0" spc="-25" dirty="0">
                          <a:effectLst/>
                        </a:rPr>
                        <a:t>.0995</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spc="-50">
                          <a:effectLst/>
                        </a:rPr>
                        <a:t>1</a:t>
                      </a:r>
                      <a:r>
                        <a:rPr lang="en-GB" sz="1100" kern="0" spc="-45">
                          <a:effectLst/>
                        </a:rPr>
                        <a:t>51.024</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4"/>
                  </a:ext>
                </a:extLst>
              </a:tr>
              <a:tr h="195881">
                <a:tc>
                  <a:txBody>
                    <a:bodyPr/>
                    <a:lstStyle/>
                    <a:p>
                      <a:pPr algn="l">
                        <a:spcAft>
                          <a:spcPts val="0"/>
                        </a:spcAft>
                      </a:pPr>
                      <a:r>
                        <a:rPr lang="en-GB" sz="1100" kern="0" spc="-60">
                          <a:effectLst/>
                        </a:rPr>
                        <a:t>1060-node</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95"/>
                        </a:spcBef>
                        <a:spcAft>
                          <a:spcPts val="0"/>
                        </a:spcAft>
                      </a:pPr>
                      <a:r>
                        <a:rPr lang="en-GB" sz="1100" kern="0" spc="-40" dirty="0">
                          <a:effectLst/>
                        </a:rPr>
                        <a:t>0</a:t>
                      </a:r>
                      <a:r>
                        <a:rPr lang="en-GB" sz="1100" kern="0" spc="-25" dirty="0">
                          <a:effectLst/>
                        </a:rPr>
                        <a:t>.</a:t>
                      </a:r>
                      <a:r>
                        <a:rPr lang="en-GB" sz="1100" kern="0" spc="-20" dirty="0">
                          <a:effectLst/>
                        </a:rPr>
                        <a:t>140</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a:effectLst/>
                        </a:rPr>
                        <a:t>45</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dirty="0">
                          <a:effectLst/>
                        </a:rPr>
                        <a:t>59</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a:effectLst/>
                        </a:rPr>
                        <a:t>0.1823</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a:effectLst/>
                        </a:rPr>
                        <a:t>225.032</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kern="0" spc="-30">
                          <a:effectLst/>
                        </a:rPr>
                        <a:t>4</a:t>
                      </a:r>
                      <a:r>
                        <a:rPr lang="en-GB" sz="1100" kern="0" spc="-20">
                          <a:effectLst/>
                        </a:rPr>
                        <a:t>5</a:t>
                      </a:r>
                      <a:endParaRPr lang="zh-CN" sz="11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85"/>
                        </a:spcBef>
                        <a:spcAft>
                          <a:spcPts val="0"/>
                        </a:spcAft>
                      </a:pPr>
                      <a:r>
                        <a:rPr lang="en-GB" sz="1100" b="1" kern="0" spc="-30" dirty="0">
                          <a:effectLst/>
                        </a:rPr>
                        <a:t>4</a:t>
                      </a:r>
                      <a:r>
                        <a:rPr lang="en-GB" sz="1100" b="1" kern="0" spc="-20" dirty="0">
                          <a:effectLst/>
                        </a:rPr>
                        <a:t>5</a:t>
                      </a:r>
                      <a:endParaRPr lang="zh-CN" sz="1100" b="1"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95"/>
                        </a:spcBef>
                        <a:spcAft>
                          <a:spcPts val="0"/>
                        </a:spcAft>
                      </a:pPr>
                      <a:r>
                        <a:rPr lang="en-GB" sz="1100" kern="0" spc="-40" dirty="0">
                          <a:effectLst/>
                        </a:rPr>
                        <a:t>0</a:t>
                      </a:r>
                      <a:r>
                        <a:rPr lang="en-GB" sz="1100" kern="0" spc="-25" dirty="0">
                          <a:effectLst/>
                        </a:rPr>
                        <a:t>.</a:t>
                      </a:r>
                      <a:r>
                        <a:rPr lang="en-GB" sz="1100" kern="0" spc="-20" dirty="0">
                          <a:effectLst/>
                        </a:rPr>
                        <a:t>1409</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Bef>
                          <a:spcPts val="195"/>
                        </a:spcBef>
                        <a:spcAft>
                          <a:spcPts val="0"/>
                        </a:spcAft>
                      </a:pPr>
                      <a:r>
                        <a:rPr lang="en-GB" sz="1100" kern="0" spc="-50" dirty="0">
                          <a:effectLst/>
                        </a:rPr>
                        <a:t>1</a:t>
                      </a:r>
                      <a:r>
                        <a:rPr lang="en-GB" sz="1100" kern="0" spc="-45" dirty="0">
                          <a:effectLst/>
                        </a:rPr>
                        <a:t>79.078</a:t>
                      </a:r>
                      <a:endParaRPr lang="zh-CN" sz="11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5"/>
                  </a:ext>
                </a:extLst>
              </a:tr>
            </a:tbl>
          </a:graphicData>
        </a:graphic>
      </p:graphicFrame>
      <p:sp>
        <p:nvSpPr>
          <p:cNvPr id="44" name="矩形 43"/>
          <p:cNvSpPr/>
          <p:nvPr/>
        </p:nvSpPr>
        <p:spPr>
          <a:xfrm>
            <a:off x="774293" y="3570706"/>
            <a:ext cx="5467587" cy="338554"/>
          </a:xfrm>
          <a:prstGeom prst="rect">
            <a:avLst/>
          </a:prstGeom>
        </p:spPr>
        <p:txBody>
          <a:bodyPr wrap="none">
            <a:spAutoFit/>
          </a:bodyPr>
          <a:lstStyle/>
          <a:p>
            <a:r>
              <a:rPr lang="en-US" altLang="zh-CN" sz="1600" dirty="0">
                <a:solidFill>
                  <a:schemeClr val="accent6">
                    <a:lumMod val="50000"/>
                  </a:schemeClr>
                </a:solidFill>
                <a:latin typeface="Calibri" panose="020F0502020204030204" charset="0"/>
                <a:ea typeface="Calibri" panose="020F0502020204030204" charset="0"/>
                <a:cs typeface="Calibri" panose="020F0502020204030204" charset="0"/>
              </a:rPr>
              <a:t>Table. Optimal </a:t>
            </a:r>
            <a:r>
              <a:rPr lang="en-US" altLang="zh-CN" sz="1600" dirty="0" err="1">
                <a:solidFill>
                  <a:schemeClr val="accent6">
                    <a:lumMod val="50000"/>
                  </a:schemeClr>
                </a:solidFill>
                <a:latin typeface="Calibri" panose="020F0502020204030204" charset="0"/>
                <a:ea typeface="Calibri" panose="020F0502020204030204" charset="0"/>
                <a:cs typeface="Calibri" panose="020F0502020204030204" charset="0"/>
              </a:rPr>
              <a:t>observability</a:t>
            </a:r>
            <a:r>
              <a:rPr lang="en-US" altLang="zh-CN" sz="1600" dirty="0">
                <a:solidFill>
                  <a:schemeClr val="accent6">
                    <a:lumMod val="50000"/>
                  </a:schemeClr>
                </a:solidFill>
                <a:latin typeface="Calibri" panose="020F0502020204030204" charset="0"/>
                <a:ea typeface="Calibri" panose="020F0502020204030204" charset="0"/>
                <a:cs typeface="Calibri" panose="020F0502020204030204" charset="0"/>
              </a:rPr>
              <a:t> defense-constrained DNR solutions</a:t>
            </a:r>
            <a:endParaRPr lang="zh-CN" altLang="en-US" sz="1600" dirty="0">
              <a:solidFill>
                <a:schemeClr val="accent6">
                  <a:lumMod val="50000"/>
                </a:schemeClr>
              </a:solidFill>
              <a:latin typeface="Calibri" panose="020F0502020204030204" charset="0"/>
              <a:ea typeface="微软雅黑" panose="020B0503020204020204" pitchFamily="34" charset="-122"/>
              <a:cs typeface="Calibri" panose="020F0502020204030204" charset="0"/>
            </a:endParaRPr>
          </a:p>
        </p:txBody>
      </p:sp>
      <p:sp>
        <p:nvSpPr>
          <p:cNvPr id="45" name="矩形 44"/>
          <p:cNvSpPr/>
          <p:nvPr/>
        </p:nvSpPr>
        <p:spPr>
          <a:xfrm>
            <a:off x="205098" y="5586031"/>
            <a:ext cx="6791325" cy="73866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solidFill>
              <a:srgbClr val="00B0F0"/>
            </a:solidFill>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sz="1400" dirty="0">
                <a:solidFill>
                  <a:srgbClr val="7030A0"/>
                </a:solidFill>
                <a:latin typeface="微软雅黑" panose="020B0503020204020204" pitchFamily="34" charset="-122"/>
                <a:ea typeface="微软雅黑" panose="020B0503020204020204" pitchFamily="34" charset="-122"/>
              </a:rPr>
              <a:t>This proposed DNR can seek the minimal loss, whilst enhancing cyber-physical </a:t>
            </a:r>
            <a:r>
              <a:rPr lang="en-US" altLang="zh-CN" sz="1400" dirty="0" err="1">
                <a:solidFill>
                  <a:srgbClr val="7030A0"/>
                </a:solidFill>
                <a:latin typeface="微软雅黑" panose="020B0503020204020204" pitchFamily="34" charset="-122"/>
                <a:ea typeface="微软雅黑" panose="020B0503020204020204" pitchFamily="34" charset="-122"/>
              </a:rPr>
              <a:t>observability</a:t>
            </a:r>
            <a:r>
              <a:rPr lang="en-US" altLang="zh-CN" sz="1400" dirty="0">
                <a:solidFill>
                  <a:srgbClr val="7030A0"/>
                </a:solidFill>
                <a:latin typeface="微软雅黑" panose="020B0503020204020204" pitchFamily="34" charset="-122"/>
                <a:ea typeface="微软雅黑" panose="020B0503020204020204" pitchFamily="34" charset="-122"/>
              </a:rPr>
              <a:t> with minimal defense cost.   </a:t>
            </a:r>
          </a:p>
        </p:txBody>
      </p:sp>
      <p:sp>
        <p:nvSpPr>
          <p:cNvPr id="46" name="TextBox 17"/>
          <p:cNvSpPr txBox="1">
            <a:spLocks noChangeArrowheads="1"/>
          </p:cNvSpPr>
          <p:nvPr/>
        </p:nvSpPr>
        <p:spPr bwMode="auto">
          <a:xfrm>
            <a:off x="1" y="3170596"/>
            <a:ext cx="69230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DNR solution under different penetrations of D-PMUs</a:t>
            </a:r>
            <a:endParaRPr lang="zh-CN" altLang="en-US" sz="2000" dirty="0">
              <a:solidFill>
                <a:srgbClr val="0070C0"/>
              </a:solidFill>
              <a:latin typeface="Microsoft JhengHei" panose="020B0604030504040204" pitchFamily="34" charset="-120"/>
              <a:ea typeface="Microsoft JhengHei" panose="020B0604030504040204" pitchFamily="34" charset="-120"/>
            </a:endParaRPr>
          </a:p>
        </p:txBody>
      </p:sp>
      <p:sp>
        <p:nvSpPr>
          <p:cNvPr id="47" name="右弧形箭头 46"/>
          <p:cNvSpPr/>
          <p:nvPr/>
        </p:nvSpPr>
        <p:spPr>
          <a:xfrm>
            <a:off x="7200900" y="4736163"/>
            <a:ext cx="533400" cy="1219200"/>
          </a:xfrm>
          <a:prstGeom prst="curved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2</a:t>
            </a:fld>
            <a:endParaRPr lang="en-US" dirty="0">
              <a:solidFill>
                <a:schemeClr val="bg1">
                  <a:lumMod val="95000"/>
                </a:schemeClr>
              </a:solidFill>
            </a:endParaRPr>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r>
              <a:rPr lang="en-US" altLang="zh-CN" sz="2700" b="1" dirty="0" smtClean="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Personal </a:t>
            </a: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Homepage - </a:t>
            </a:r>
            <a:r>
              <a:rPr lang="en-US" altLang="zh-CN" b="1" dirty="0">
                <a:solidFill>
                  <a:srgbClr val="B13F9A"/>
                </a:solidFill>
                <a:latin typeface="Lucida Sans Unicode" panose="020B0602030504020204"/>
                <a:ea typeface="黑体" panose="02010609060101010101" charset="-122"/>
                <a:cs typeface="Arial" panose="020B0604020202020204" pitchFamily="34" charset="0"/>
              </a:rPr>
              <a:t>https://</a:t>
            </a:r>
            <a:r>
              <a:rPr lang="en-US" altLang="zh-CN" b="1" dirty="0" smtClean="0">
                <a:solidFill>
                  <a:srgbClr val="B13F9A"/>
                </a:solidFill>
                <a:latin typeface="Lucida Sans Unicode" panose="020B0602030504020204"/>
                <a:ea typeface="黑体" panose="02010609060101010101" charset="-122"/>
                <a:cs typeface="Arial" panose="020B0604020202020204" pitchFamily="34" charset="0"/>
              </a:rPr>
              <a:t>honolulufishing.github.io/Homepage</a:t>
            </a:r>
            <a:endParaRPr lang="en-US" altLang="zh-CN" sz="2700" b="1" dirty="0">
              <a:solidFill>
                <a:srgbClr val="B13F9A"/>
              </a:solidFill>
              <a:latin typeface="Lucida Sans Unicode" panose="020B0602030504020204"/>
              <a:ea typeface="黑体" panose="02010609060101010101" charset="-122"/>
              <a:cs typeface="Arial" panose="020B0604020202020204" pitchFamily="34" charset="0"/>
            </a:endParaRP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AutoShape 9" descr="Analyzing Thermal Distribution in a Li-Ion Battery Pack | COMSOL B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AutoShape 11" descr="Analyzing Thermal Distribution in a Li-Ion Battery Pack | COMSOL Blo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AutoShape 17" descr="18650 Battery Pack Calcula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580675"/>
            <a:ext cx="8308600" cy="585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C:\Users\Chao Lei\Downloads\ubc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3108" y="966789"/>
            <a:ext cx="798018" cy="1088961"/>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Chao Lei\Downloads\hong_kong_polytechnic_univers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5400" y="4275198"/>
            <a:ext cx="3039991" cy="202666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Chao Lei\Downloads\CDE_for-web-pn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40281" y="3118507"/>
            <a:ext cx="1710261" cy="782559"/>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14"/>
          <p:cNvSpPr txBox="1"/>
          <p:nvPr/>
        </p:nvSpPr>
        <p:spPr>
          <a:xfrm>
            <a:off x="9370411" y="2238375"/>
            <a:ext cx="2053767" cy="36933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none" rtlCol="0" anchor="t">
            <a:spAutoFit/>
          </a:body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kern="0" noProof="0" dirty="0" smtClean="0">
                <a:ln>
                  <a:noFill/>
                </a:ln>
                <a:solidFill>
                  <a:schemeClr val="bg1"/>
                </a:solidFill>
                <a:effectLst/>
                <a:uLnTx/>
                <a:uFillTx/>
                <a:sym typeface="+mn-ea"/>
              </a:rPr>
              <a:t>QS 34</a:t>
            </a:r>
            <a:r>
              <a:rPr lang="en-US" altLang="zh-CN" kern="0" baseline="30000" noProof="0" dirty="0" smtClean="0">
                <a:ln>
                  <a:noFill/>
                </a:ln>
                <a:solidFill>
                  <a:schemeClr val="bg1"/>
                </a:solidFill>
                <a:effectLst/>
                <a:uLnTx/>
                <a:uFillTx/>
                <a:sym typeface="+mn-ea"/>
              </a:rPr>
              <a:t>th</a:t>
            </a:r>
            <a:r>
              <a:rPr lang="en-US" altLang="zh-CN" kern="0" noProof="0" dirty="0" smtClean="0">
                <a:ln>
                  <a:noFill/>
                </a:ln>
                <a:solidFill>
                  <a:schemeClr val="bg1"/>
                </a:solidFill>
                <a:effectLst/>
                <a:uLnTx/>
                <a:uFillTx/>
                <a:sym typeface="+mn-ea"/>
              </a:rPr>
              <a:t> in the world</a:t>
            </a:r>
            <a:endParaRPr lang="zh-CN" altLang="en-US" dirty="0">
              <a:solidFill>
                <a:schemeClr val="bg1"/>
              </a:solidFill>
            </a:endParaRPr>
          </a:p>
        </p:txBody>
      </p:sp>
      <p:sp>
        <p:nvSpPr>
          <p:cNvPr id="28" name="文本框 14"/>
          <p:cNvSpPr txBox="1"/>
          <p:nvPr/>
        </p:nvSpPr>
        <p:spPr>
          <a:xfrm>
            <a:off x="9405045" y="4006476"/>
            <a:ext cx="1936749" cy="36933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none" rtlCol="0" anchor="t">
            <a:spAutoFit/>
          </a:body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kern="0" noProof="0" dirty="0" smtClean="0">
                <a:ln>
                  <a:noFill/>
                </a:ln>
                <a:solidFill>
                  <a:schemeClr val="bg1"/>
                </a:solidFill>
                <a:effectLst/>
                <a:uLnTx/>
                <a:uFillTx/>
                <a:sym typeface="+mn-ea"/>
              </a:rPr>
              <a:t>QS 8</a:t>
            </a:r>
            <a:r>
              <a:rPr lang="en-US" altLang="zh-CN" kern="0" baseline="30000" noProof="0" dirty="0" smtClean="0">
                <a:ln>
                  <a:noFill/>
                </a:ln>
                <a:solidFill>
                  <a:schemeClr val="bg1"/>
                </a:solidFill>
                <a:effectLst/>
                <a:uLnTx/>
                <a:uFillTx/>
                <a:sym typeface="+mn-ea"/>
              </a:rPr>
              <a:t>th</a:t>
            </a:r>
            <a:r>
              <a:rPr lang="en-US" altLang="zh-CN" kern="0" noProof="0" dirty="0" smtClean="0">
                <a:ln>
                  <a:noFill/>
                </a:ln>
                <a:solidFill>
                  <a:schemeClr val="bg1"/>
                </a:solidFill>
                <a:effectLst/>
                <a:uLnTx/>
                <a:uFillTx/>
                <a:sym typeface="+mn-ea"/>
              </a:rPr>
              <a:t> in the world</a:t>
            </a:r>
            <a:endParaRPr lang="zh-CN" altLang="en-US" dirty="0">
              <a:solidFill>
                <a:schemeClr val="bg1"/>
              </a:solidFill>
            </a:endParaRPr>
          </a:p>
        </p:txBody>
      </p:sp>
      <p:sp>
        <p:nvSpPr>
          <p:cNvPr id="29" name="文本框 14"/>
          <p:cNvSpPr txBox="1"/>
          <p:nvPr/>
        </p:nvSpPr>
        <p:spPr>
          <a:xfrm>
            <a:off x="9463844" y="6021943"/>
            <a:ext cx="2053767" cy="36933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none" rtlCol="0" anchor="t">
            <a:spAutoFit/>
          </a:body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kern="0" noProof="0" dirty="0" smtClean="0">
                <a:ln>
                  <a:noFill/>
                </a:ln>
                <a:solidFill>
                  <a:schemeClr val="bg1"/>
                </a:solidFill>
                <a:effectLst/>
                <a:uLnTx/>
                <a:uFillTx/>
                <a:sym typeface="+mn-ea"/>
              </a:rPr>
              <a:t>QS 57</a:t>
            </a:r>
            <a:r>
              <a:rPr lang="en-US" altLang="zh-CN" kern="0" baseline="30000" noProof="0" dirty="0" smtClean="0">
                <a:ln>
                  <a:noFill/>
                </a:ln>
                <a:solidFill>
                  <a:schemeClr val="bg1"/>
                </a:solidFill>
                <a:effectLst/>
                <a:uLnTx/>
                <a:uFillTx/>
                <a:sym typeface="+mn-ea"/>
              </a:rPr>
              <a:t>th</a:t>
            </a:r>
            <a:r>
              <a:rPr lang="en-US" altLang="zh-CN" kern="0" noProof="0" dirty="0" smtClean="0">
                <a:ln>
                  <a:noFill/>
                </a:ln>
                <a:solidFill>
                  <a:schemeClr val="bg1"/>
                </a:solidFill>
                <a:effectLst/>
                <a:uLnTx/>
                <a:uFillTx/>
                <a:sym typeface="+mn-ea"/>
              </a:rPr>
              <a:t> in the world</a:t>
            </a:r>
            <a:endParaRPr lang="zh-CN" altLang="en-US" dirty="0">
              <a:solidFill>
                <a:schemeClr val="bg1"/>
              </a:solidFill>
            </a:endParaRPr>
          </a:p>
        </p:txBody>
      </p:sp>
    </p:spTree>
    <p:extLst>
      <p:ext uri="{BB962C8B-B14F-4D97-AF65-F5344CB8AC3E}">
        <p14:creationId xmlns:p14="http://schemas.microsoft.com/office/powerpoint/2010/main" val="17044849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20</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App.5 - Differentially Private ADMM for OPF</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TextBox 17"/>
          <p:cNvSpPr txBox="1">
            <a:spLocks noChangeArrowheads="1"/>
          </p:cNvSpPr>
          <p:nvPr/>
        </p:nvSpPr>
        <p:spPr bwMode="auto">
          <a:xfrm>
            <a:off x="-23497" y="6151722"/>
            <a:ext cx="1234916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eaLnBrk="1" hangingPunct="1">
              <a:lnSpc>
                <a:spcPct val="100000"/>
              </a:lnSpc>
              <a:spcBef>
                <a:spcPct val="0"/>
              </a:spcBef>
              <a:buClrTx/>
              <a:buNone/>
            </a:pPr>
            <a:r>
              <a:rPr lang="en-US" sz="1000" dirty="0">
                <a:solidFill>
                  <a:schemeClr val="tx1"/>
                </a:solidFill>
              </a:rPr>
              <a:t>Reference: </a:t>
            </a:r>
            <a:r>
              <a:rPr lang="en-US" altLang="zh-CN" sz="1000" b="1" dirty="0">
                <a:solidFill>
                  <a:schemeClr val="tx1"/>
                </a:solidFill>
              </a:rPr>
              <a:t>C. Lei</a:t>
            </a:r>
            <a:r>
              <a:rPr lang="en-US" altLang="zh-CN" sz="1000" dirty="0">
                <a:solidFill>
                  <a:schemeClr val="tx1"/>
                </a:solidFill>
              </a:rPr>
              <a:t>, S. Bu, Q. Chen, Q. Wang and D. Srinivasan, “Decentralized Optimal Power Flow for Multi-Agent Active Distribution Networks: A Differentially Private Consensus ADMM Algorithm</a:t>
            </a:r>
            <a:r>
              <a:rPr lang="en-US" altLang="zh-CN" sz="1000" i="1" dirty="0">
                <a:solidFill>
                  <a:schemeClr val="tx1"/>
                </a:solidFill>
              </a:rPr>
              <a:t>," IEEE Trans. on Smart Grid</a:t>
            </a:r>
            <a:r>
              <a:rPr lang="en-US" altLang="zh-CN" sz="1000" dirty="0">
                <a:solidFill>
                  <a:schemeClr val="tx1"/>
                </a:solidFill>
              </a:rPr>
              <a:t>, 2024 (Early Access)</a:t>
            </a:r>
            <a:endParaRPr lang="en-US" sz="1000" dirty="0">
              <a:solidFill>
                <a:schemeClr val="tx1"/>
              </a:solidFill>
            </a:endParaRPr>
          </a:p>
        </p:txBody>
      </p:sp>
      <p:sp>
        <p:nvSpPr>
          <p:cNvPr id="37" name="TextBox 17"/>
          <p:cNvSpPr txBox="1">
            <a:spLocks noChangeArrowheads="1"/>
          </p:cNvSpPr>
          <p:nvPr/>
        </p:nvSpPr>
        <p:spPr bwMode="auto">
          <a:xfrm>
            <a:off x="117837" y="682685"/>
            <a:ext cx="8585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Privacy-related Complications in Multi-Agent Distribution Networks</a:t>
            </a:r>
          </a:p>
        </p:txBody>
      </p:sp>
      <p:sp>
        <p:nvSpPr>
          <p:cNvPr id="42" name="矩形 41"/>
          <p:cNvSpPr/>
          <p:nvPr/>
        </p:nvSpPr>
        <p:spPr>
          <a:xfrm>
            <a:off x="117836" y="1082795"/>
            <a:ext cx="8130814" cy="182357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500" kern="0" dirty="0">
                <a:solidFill>
                  <a:sysClr val="windowText" lastClr="000000"/>
                </a:solidFill>
                <a:latin typeface="Lucida Sans Unicode" panose="020B0602030504020204"/>
              </a:rPr>
              <a:t>The centralized operation architectures will gradually transit to decentralized and distributed coordination architectures between multiple agents.</a:t>
            </a:r>
          </a:p>
          <a:p>
            <a:pPr marL="285750" indent="-285750" algn="just">
              <a:lnSpc>
                <a:spcPct val="150000"/>
              </a:lnSpc>
              <a:buFont typeface="Arial" panose="020B0604020202020204" pitchFamily="34" charset="0"/>
              <a:buChar char="•"/>
            </a:pPr>
            <a:r>
              <a:rPr lang="en-US" altLang="zh-CN" sz="1500" kern="0" dirty="0">
                <a:solidFill>
                  <a:sysClr val="windowText" lastClr="000000"/>
                </a:solidFill>
                <a:latin typeface="Lucida Sans Unicode" panose="020B0602030504020204"/>
              </a:rPr>
              <a:t>Agents may be stakeholders with conflicting interests, e.g., retailer/user, and thus their exchanged information of tie-line’s load flows across adjacent agents may still meet privacy-related complications.</a:t>
            </a:r>
          </a:p>
        </p:txBody>
      </p:sp>
      <p:pic>
        <p:nvPicPr>
          <p:cNvPr id="36872"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6426" b="6557"/>
          <a:stretch>
            <a:fillRect/>
          </a:stretch>
        </p:blipFill>
        <p:spPr bwMode="auto">
          <a:xfrm>
            <a:off x="8534400" y="958940"/>
            <a:ext cx="3577003" cy="257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97" name="Picture 33"/>
          <p:cNvPicPr>
            <a:picLocks noChangeAspect="1" noChangeArrowheads="1"/>
          </p:cNvPicPr>
          <p:nvPr/>
        </p:nvPicPr>
        <p:blipFill rotWithShape="1">
          <a:blip r:embed="rId5">
            <a:extLst>
              <a:ext uri="{28A0092B-C50C-407E-A947-70E740481C1C}">
                <a14:useLocalDpi xmlns:a14="http://schemas.microsoft.com/office/drawing/2010/main" val="0"/>
              </a:ext>
            </a:extLst>
          </a:blip>
          <a:srcRect l="5301" r="11171" b="17262"/>
          <a:stretch>
            <a:fillRect/>
          </a:stretch>
        </p:blipFill>
        <p:spPr bwMode="auto">
          <a:xfrm>
            <a:off x="8712993" y="3696684"/>
            <a:ext cx="3012282" cy="240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17"/>
          <p:cNvSpPr txBox="1">
            <a:spLocks noChangeArrowheads="1"/>
          </p:cNvSpPr>
          <p:nvPr/>
        </p:nvSpPr>
        <p:spPr bwMode="auto">
          <a:xfrm>
            <a:off x="117836" y="2946490"/>
            <a:ext cx="65410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marL="285750" indent="-285750" eaLnBrk="1" hangingPunct="1">
              <a:lnSpc>
                <a:spcPct val="100000"/>
              </a:lnSpc>
              <a:spcBef>
                <a:spcPct val="0"/>
              </a:spcBef>
              <a:buClrTx/>
              <a:buFont typeface="Wingdings" panose="05000000000000000000" pitchFamily="2" charset="2"/>
              <a:buChar char="n"/>
            </a:pPr>
            <a:r>
              <a:rPr lang="en-US" altLang="zh-CN" sz="2000" dirty="0">
                <a:solidFill>
                  <a:srgbClr val="0070C0"/>
                </a:solidFill>
                <a:latin typeface="Microsoft JhengHei" panose="020B0604030504040204" pitchFamily="34" charset="-120"/>
                <a:ea typeface="Microsoft JhengHei" panose="020B0604030504040204" pitchFamily="34" charset="-120"/>
              </a:rPr>
              <a:t>Differentially Private ADMM for Decentralized OPF</a:t>
            </a:r>
          </a:p>
        </p:txBody>
      </p:sp>
      <p:sp>
        <p:nvSpPr>
          <p:cNvPr id="9" name="矩形 8"/>
          <p:cNvSpPr/>
          <p:nvPr/>
        </p:nvSpPr>
        <p:spPr>
          <a:xfrm>
            <a:off x="323850" y="3346600"/>
            <a:ext cx="8151018" cy="113107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500" kern="0" dirty="0">
                <a:solidFill>
                  <a:sysClr val="windowText" lastClr="000000"/>
                </a:solidFill>
                <a:latin typeface="Lucida Sans Unicode" panose="020B0602030504020204"/>
              </a:rPr>
              <a:t>This differentially private OPF model can output a mixture of obfuscated-but-feasible load flow solution      for the tie-lines across adjacent agents and realistic generator output solution</a:t>
            </a:r>
          </a:p>
        </p:txBody>
      </p:sp>
      <p:graphicFrame>
        <p:nvGraphicFramePr>
          <p:cNvPr id="17" name="对象 16"/>
          <p:cNvGraphicFramePr>
            <a:graphicFrameLocks noChangeAspect="1"/>
          </p:cNvGraphicFramePr>
          <p:nvPr/>
        </p:nvGraphicFramePr>
        <p:xfrm>
          <a:off x="3130550" y="3695865"/>
          <a:ext cx="336550" cy="356347"/>
        </p:xfrm>
        <a:graphic>
          <a:graphicData uri="http://schemas.openxmlformats.org/presentationml/2006/ole">
            <mc:AlternateContent xmlns:mc="http://schemas.openxmlformats.org/markup-compatibility/2006">
              <mc:Choice xmlns:v="urn:schemas-microsoft-com:vml" Requires="v">
                <p:oleObj spid="_x0000_s4152" name="Equation" r:id="rId6" imgW="5181600" imgH="5486400" progId="Equation.DSMT4">
                  <p:embed/>
                </p:oleObj>
              </mc:Choice>
              <mc:Fallback>
                <p:oleObj name="Equation" r:id="rId6" imgW="5181600" imgH="5486400" progId="Equation.DSMT4">
                  <p:embed/>
                  <p:pic>
                    <p:nvPicPr>
                      <p:cNvPr id="0" name="图片 3167"/>
                      <p:cNvPicPr>
                        <a:picLocks noChangeAspect="1" noChangeArrowheads="1"/>
                      </p:cNvPicPr>
                      <p:nvPr/>
                    </p:nvPicPr>
                    <p:blipFill>
                      <a:blip r:embed="rId7"/>
                      <a:srcRect/>
                      <a:stretch>
                        <a:fillRect/>
                      </a:stretch>
                    </p:blipFill>
                    <p:spPr bwMode="auto">
                      <a:xfrm>
                        <a:off x="3130550" y="3695865"/>
                        <a:ext cx="336550" cy="356347"/>
                      </a:xfrm>
                      <a:prstGeom prst="rect">
                        <a:avLst/>
                      </a:prstGeom>
                      <a:noFill/>
                      <a:ln>
                        <a:noFill/>
                      </a:ln>
                    </p:spPr>
                  </p:pic>
                </p:oleObj>
              </mc:Fallback>
            </mc:AlternateContent>
          </a:graphicData>
        </a:graphic>
      </p:graphicFrame>
      <p:graphicFrame>
        <p:nvGraphicFramePr>
          <p:cNvPr id="36" name="对象 35"/>
          <p:cNvGraphicFramePr>
            <a:graphicFrameLocks noChangeAspect="1"/>
          </p:cNvGraphicFramePr>
          <p:nvPr/>
        </p:nvGraphicFramePr>
        <p:xfrm>
          <a:off x="3101975" y="4038600"/>
          <a:ext cx="869950" cy="357188"/>
        </p:xfrm>
        <a:graphic>
          <a:graphicData uri="http://schemas.openxmlformats.org/presentationml/2006/ole">
            <mc:AlternateContent xmlns:mc="http://schemas.openxmlformats.org/markup-compatibility/2006">
              <mc:Choice xmlns:v="urn:schemas-microsoft-com:vml" Requires="v">
                <p:oleObj spid="_x0000_s4153" name="Equation" r:id="rId8" imgW="13411200" imgH="5486400" progId="Equation.DSMT4">
                  <p:embed/>
                </p:oleObj>
              </mc:Choice>
              <mc:Fallback>
                <p:oleObj name="Equation" r:id="rId8" imgW="13411200" imgH="5486400" progId="Equation.DSMT4">
                  <p:embed/>
                  <p:pic>
                    <p:nvPicPr>
                      <p:cNvPr id="0" name="图片 3168"/>
                      <p:cNvPicPr>
                        <a:picLocks noChangeAspect="1" noChangeArrowheads="1"/>
                      </p:cNvPicPr>
                      <p:nvPr/>
                    </p:nvPicPr>
                    <p:blipFill>
                      <a:blip r:embed="rId9"/>
                      <a:srcRect/>
                      <a:stretch>
                        <a:fillRect/>
                      </a:stretch>
                    </p:blipFill>
                    <p:spPr bwMode="auto">
                      <a:xfrm>
                        <a:off x="3101975" y="4038600"/>
                        <a:ext cx="869950" cy="357188"/>
                      </a:xfrm>
                      <a:prstGeom prst="rect">
                        <a:avLst/>
                      </a:prstGeom>
                      <a:noFill/>
                      <a:ln>
                        <a:noFill/>
                      </a:ln>
                    </p:spPr>
                  </p:pic>
                </p:oleObj>
              </mc:Fallback>
            </mc:AlternateContent>
          </a:graphicData>
        </a:graphic>
      </p:graphicFrame>
      <p:pic>
        <p:nvPicPr>
          <p:cNvPr id="36902" name="Picture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250" y="4629408"/>
            <a:ext cx="4078570" cy="886088"/>
          </a:xfrm>
          <a:prstGeom prst="roundRect">
            <a:avLst>
              <a:gd name="adj" fmla="val 8594"/>
            </a:avLst>
          </a:prstGeom>
          <a:solidFill>
            <a:srgbClr val="FFFFFF">
              <a:shade val="85000"/>
            </a:srgbClr>
          </a:solidFill>
          <a:ln>
            <a:solidFill>
              <a:srgbClr val="0000FF"/>
            </a:solid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905" name="Picture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1100" y="4536644"/>
            <a:ext cx="3588543" cy="1071616"/>
          </a:xfrm>
          <a:prstGeom prst="roundRect">
            <a:avLst>
              <a:gd name="adj" fmla="val 8594"/>
            </a:avLst>
          </a:prstGeom>
          <a:solidFill>
            <a:srgbClr val="FFFFFF">
              <a:shade val="85000"/>
            </a:srgbClr>
          </a:solidFill>
          <a:ln>
            <a:solidFill>
              <a:srgbClr val="0000FF"/>
            </a:solid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21</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Follow-up Research Plan</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8" name="TextBox 12"/>
          <p:cNvSpPr txBox="1">
            <a:spLocks noChangeArrowheads="1"/>
          </p:cNvSpPr>
          <p:nvPr/>
        </p:nvSpPr>
        <p:spPr bwMode="auto">
          <a:xfrm>
            <a:off x="80963" y="669331"/>
            <a:ext cx="11734800" cy="43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25000"/>
              </a:lnSpc>
              <a:buFont typeface="Wingdings" panose="05000000000000000000" pitchFamily="2" charset="2"/>
              <a:buChar char="n"/>
            </a:pPr>
            <a:r>
              <a:rPr kumimoji="1" lang="en-US" altLang="zh-CN" sz="2000" dirty="0">
                <a:solidFill>
                  <a:srgbClr val="0070C0"/>
                </a:solidFill>
                <a:latin typeface="Microsoft JhengHei" panose="020B0604030504040204" pitchFamily="34" charset="-120"/>
                <a:ea typeface="Microsoft JhengHei" panose="020B0604030504040204" pitchFamily="34" charset="-120"/>
                <a:cs typeface="+mn-cs"/>
              </a:rPr>
              <a:t>Power System Optimization and Asset Management</a:t>
            </a:r>
          </a:p>
        </p:txBody>
      </p:sp>
      <p:sp>
        <p:nvSpPr>
          <p:cNvPr id="59" name="矩形 58"/>
          <p:cNvSpPr/>
          <p:nvPr/>
        </p:nvSpPr>
        <p:spPr>
          <a:xfrm>
            <a:off x="131803" y="1132284"/>
            <a:ext cx="8824852" cy="2308324"/>
          </a:xfrm>
          <a:prstGeom prst="rect">
            <a:avLst/>
          </a:prstGeom>
        </p:spPr>
        <p:txBody>
          <a:bodyPr wrap="none">
            <a:spAutoFit/>
          </a:bodyPr>
          <a:lstStyle/>
          <a:p>
            <a:pPr marL="285750" indent="-285750">
              <a:lnSpc>
                <a:spcPct val="200000"/>
              </a:lnSpc>
              <a:buFont typeface="Arial" panose="020B0604020202020204" pitchFamily="34" charset="0"/>
              <a:buChar char="•"/>
            </a:pPr>
            <a:r>
              <a:rPr lang="en-US" altLang="zh-CN" kern="0" dirty="0">
                <a:solidFill>
                  <a:sysClr val="windowText" lastClr="000000"/>
                </a:solidFill>
                <a:latin typeface="Lucida Sans Unicode" panose="020B0602030504020204"/>
              </a:rPr>
              <a:t>Battery Simulation Modeling with Electrochemical Modules</a:t>
            </a:r>
          </a:p>
          <a:p>
            <a:pPr marL="285750" indent="-285750">
              <a:lnSpc>
                <a:spcPct val="200000"/>
              </a:lnSpc>
              <a:buFont typeface="Arial" panose="020B0604020202020204" pitchFamily="34" charset="0"/>
              <a:buChar char="•"/>
            </a:pPr>
            <a:r>
              <a:rPr lang="en-US" altLang="zh-CN" kern="0" dirty="0">
                <a:solidFill>
                  <a:sysClr val="windowText" lastClr="000000"/>
                </a:solidFill>
                <a:latin typeface="Lucida Sans Unicode" panose="020B0602030504020204"/>
              </a:rPr>
              <a:t>Data-driven Battery Aging Quantification</a:t>
            </a:r>
          </a:p>
          <a:p>
            <a:pPr marL="285750" indent="-285750">
              <a:lnSpc>
                <a:spcPct val="200000"/>
              </a:lnSpc>
              <a:buFont typeface="Arial" panose="020B0604020202020204" pitchFamily="34" charset="0"/>
              <a:buChar char="•"/>
            </a:pPr>
            <a:r>
              <a:rPr lang="en-US" altLang="zh-CN" kern="0" dirty="0">
                <a:solidFill>
                  <a:sysClr val="windowText" lastClr="000000"/>
                </a:solidFill>
                <a:latin typeface="Lucida Sans Unicode" panose="020B0602030504020204"/>
              </a:rPr>
              <a:t>Power Utility Asset Management with a focus on Battery</a:t>
            </a:r>
          </a:p>
          <a:p>
            <a:pPr marL="285750" indent="-285750">
              <a:lnSpc>
                <a:spcPct val="200000"/>
              </a:lnSpc>
              <a:buFont typeface="Arial" panose="020B0604020202020204" pitchFamily="34" charset="0"/>
              <a:buChar char="•"/>
            </a:pPr>
            <a:r>
              <a:rPr lang="en-US" altLang="zh-CN" kern="0" dirty="0">
                <a:solidFill>
                  <a:sysClr val="windowText" lastClr="000000"/>
                </a:solidFill>
                <a:latin typeface="Lucida Sans Unicode" panose="020B0602030504020204"/>
              </a:rPr>
              <a:t>Operational Flexibility Enhancement of Power Systems Penetrated with EVs</a:t>
            </a:r>
          </a:p>
        </p:txBody>
      </p:sp>
      <p:pic>
        <p:nvPicPr>
          <p:cNvPr id="37" name="图片 8" descr="提纲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1212" y="899780"/>
            <a:ext cx="2469564" cy="5531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2" name="组合 21"/>
          <p:cNvGrpSpPr/>
          <p:nvPr/>
        </p:nvGrpSpPr>
        <p:grpSpPr>
          <a:xfrm>
            <a:off x="3661468" y="4095781"/>
            <a:ext cx="2812555" cy="2261367"/>
            <a:chOff x="183069" y="3445992"/>
            <a:chExt cx="4165317" cy="2977759"/>
          </a:xfrm>
        </p:grpSpPr>
        <p:grpSp>
          <p:nvGrpSpPr>
            <p:cNvPr id="23" name="组合 22"/>
            <p:cNvGrpSpPr/>
            <p:nvPr/>
          </p:nvGrpSpPr>
          <p:grpSpPr>
            <a:xfrm>
              <a:off x="183069" y="5534355"/>
              <a:ext cx="4165317" cy="889396"/>
              <a:chOff x="183069" y="5534355"/>
              <a:chExt cx="4165317" cy="889396"/>
            </a:xfrm>
          </p:grpSpPr>
          <p:sp>
            <p:nvSpPr>
              <p:cNvPr id="25" name="菱形 24"/>
              <p:cNvSpPr/>
              <p:nvPr/>
            </p:nvSpPr>
            <p:spPr>
              <a:xfrm>
                <a:off x="830992" y="5900217"/>
                <a:ext cx="2869472" cy="523534"/>
              </a:xfrm>
              <a:prstGeom prst="diamond">
                <a:avLst/>
              </a:prstGeom>
              <a:gradFill flip="none" rotWithShape="1">
                <a:gsLst>
                  <a:gs pos="0">
                    <a:srgbClr val="004B9D">
                      <a:alpha val="30000"/>
                    </a:srgbClr>
                  </a:gs>
                  <a:gs pos="100000">
                    <a:srgbClr val="004B9D">
                      <a:alpha val="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183069" y="5534355"/>
                <a:ext cx="4165317" cy="759960"/>
              </a:xfrm>
              <a:prstGeom prst="diamond">
                <a:avLst/>
              </a:prstGeom>
              <a:gradFill flip="none" rotWithShape="1">
                <a:gsLst>
                  <a:gs pos="0">
                    <a:srgbClr val="004B9D">
                      <a:alpha val="30000"/>
                    </a:srgbClr>
                  </a:gs>
                  <a:gs pos="100000">
                    <a:srgbClr val="004B9D">
                      <a:alpha val="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descr="图片包含 室内, 小, 桌子, 电脑&#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t="43768" b="2271"/>
            <a:stretch>
              <a:fillRect/>
            </a:stretch>
          </p:blipFill>
          <p:spPr>
            <a:xfrm>
              <a:off x="478172" y="3445992"/>
              <a:ext cx="3575111" cy="2664523"/>
            </a:xfrm>
            <a:prstGeom prst="rect">
              <a:avLst/>
            </a:prstGeom>
          </p:spPr>
        </p:pic>
      </p:grpSp>
      <p:pic>
        <p:nvPicPr>
          <p:cNvPr id="45058" name="Picture 2" descr="https://cn.comsol.com/model/image/121131/b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8270" y="3982805"/>
            <a:ext cx="1666505" cy="248732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lexible Ship Electric Power System Desig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592" y="4372378"/>
            <a:ext cx="2783798" cy="1824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22</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lvl="0" eaLnBrk="0" fontAlgn="base" hangingPunct="0">
              <a:spcBef>
                <a:spcPct val="0"/>
              </a:spcBef>
              <a:spcAft>
                <a:spcPct val="0"/>
              </a:spcAft>
              <a:defRPr/>
            </a:pPr>
            <a:r>
              <a:rPr lang="en-US" altLang="zh-CN" sz="2700" b="1" dirty="0" smtClean="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Host Intro </a:t>
            </a:r>
            <a:endPar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endParaRP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8" name="TextBox 12"/>
          <p:cNvSpPr txBox="1">
            <a:spLocks noChangeArrowheads="1"/>
          </p:cNvSpPr>
          <p:nvPr/>
        </p:nvSpPr>
        <p:spPr bwMode="auto">
          <a:xfrm>
            <a:off x="0" y="628761"/>
            <a:ext cx="11734800" cy="43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25000"/>
              </a:lnSpc>
              <a:buFont typeface="Wingdings" panose="05000000000000000000" pitchFamily="2" charset="2"/>
              <a:buChar char="n"/>
            </a:pPr>
            <a:r>
              <a:rPr kumimoji="1" lang="en-US" altLang="zh-CN" sz="2000" dirty="0">
                <a:solidFill>
                  <a:srgbClr val="0070C0"/>
                </a:solidFill>
                <a:latin typeface="Microsoft JhengHei" panose="020B0604030504040204" pitchFamily="34" charset="-120"/>
                <a:ea typeface="Microsoft JhengHei" panose="020B0604030504040204" pitchFamily="34" charset="-120"/>
                <a:cs typeface="+mn-cs"/>
              </a:rPr>
              <a:t>Knut and Alice </a:t>
            </a:r>
            <a:r>
              <a:rPr kumimoji="1" lang="en-US" altLang="zh-CN" sz="2000" dirty="0" smtClean="0">
                <a:solidFill>
                  <a:srgbClr val="0070C0"/>
                </a:solidFill>
                <a:latin typeface="Microsoft JhengHei" panose="020B0604030504040204" pitchFamily="34" charset="-120"/>
                <a:ea typeface="Microsoft JhengHei" panose="020B0604030504040204" pitchFamily="34" charset="-120"/>
                <a:cs typeface="+mn-cs"/>
              </a:rPr>
              <a:t>Wallenberg Fellow (WAF)</a:t>
            </a:r>
            <a:endParaRPr kumimoji="1" lang="en-US" altLang="zh-CN" sz="2000" dirty="0">
              <a:solidFill>
                <a:srgbClr val="0070C0"/>
              </a:solidFill>
              <a:latin typeface="Microsoft JhengHei" panose="020B0604030504040204" pitchFamily="34" charset="-120"/>
              <a:ea typeface="Microsoft JhengHei" panose="020B0604030504040204" pitchFamily="34" charset="-120"/>
              <a:cs typeface="+mn-cs"/>
            </a:endParaRPr>
          </a:p>
        </p:txBody>
      </p:sp>
      <p:sp>
        <p:nvSpPr>
          <p:cNvPr id="22" name="TextBox 12"/>
          <p:cNvSpPr txBox="1">
            <a:spLocks noChangeArrowheads="1"/>
          </p:cNvSpPr>
          <p:nvPr/>
        </p:nvSpPr>
        <p:spPr bwMode="auto">
          <a:xfrm>
            <a:off x="95250" y="3171936"/>
            <a:ext cx="11734800" cy="43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25000"/>
              </a:lnSpc>
              <a:buFont typeface="Wingdings" panose="05000000000000000000" pitchFamily="2" charset="2"/>
              <a:buChar char="n"/>
            </a:pPr>
            <a:r>
              <a:rPr kumimoji="1" lang="en-US" altLang="zh-CN" sz="2000" dirty="0">
                <a:solidFill>
                  <a:srgbClr val="0070C0"/>
                </a:solidFill>
                <a:latin typeface="Microsoft JhengHei" panose="020B0604030504040204" pitchFamily="34" charset="-120"/>
                <a:ea typeface="Microsoft JhengHei" panose="020B0604030504040204" pitchFamily="34" charset="-120"/>
                <a:cs typeface="+mn-cs"/>
              </a:rPr>
              <a:t>Marie </a:t>
            </a:r>
            <a:r>
              <a:rPr kumimoji="1" lang="en-US" altLang="zh-CN" sz="2000" dirty="0" err="1">
                <a:solidFill>
                  <a:srgbClr val="0070C0"/>
                </a:solidFill>
                <a:latin typeface="Microsoft JhengHei" panose="020B0604030504040204" pitchFamily="34" charset="-120"/>
                <a:ea typeface="Microsoft JhengHei" panose="020B0604030504040204" pitchFamily="34" charset="-120"/>
                <a:cs typeface="+mn-cs"/>
              </a:rPr>
              <a:t>Sklodowska</a:t>
            </a:r>
            <a:r>
              <a:rPr kumimoji="1" lang="en-US" altLang="zh-CN" sz="2000" dirty="0">
                <a:solidFill>
                  <a:srgbClr val="0070C0"/>
                </a:solidFill>
                <a:latin typeface="Microsoft JhengHei" panose="020B0604030504040204" pitchFamily="34" charset="-120"/>
                <a:ea typeface="Microsoft JhengHei" panose="020B0604030504040204" pitchFamily="34" charset="-120"/>
                <a:cs typeface="+mn-cs"/>
              </a:rPr>
              <a:t>-Curie A</a:t>
            </a:r>
            <a:r>
              <a:rPr kumimoji="1" lang="en-US" altLang="zh-CN" sz="2000" dirty="0" smtClean="0">
                <a:solidFill>
                  <a:srgbClr val="0070C0"/>
                </a:solidFill>
                <a:latin typeface="Microsoft JhengHei" panose="020B0604030504040204" pitchFamily="34" charset="-120"/>
                <a:ea typeface="Microsoft JhengHei" panose="020B0604030504040204" pitchFamily="34" charset="-120"/>
                <a:cs typeface="+mn-cs"/>
              </a:rPr>
              <a:t>ctions (MSCA)</a:t>
            </a:r>
            <a:endParaRPr kumimoji="1" lang="en-US" altLang="zh-CN" sz="2000" dirty="0">
              <a:solidFill>
                <a:srgbClr val="0070C0"/>
              </a:solidFill>
              <a:latin typeface="Microsoft JhengHei" panose="020B0604030504040204" pitchFamily="34" charset="-120"/>
              <a:ea typeface="Microsoft JhengHei" panose="020B0604030504040204" pitchFamily="34" charset="-120"/>
              <a:cs typeface="+mn-cs"/>
            </a:endParaRPr>
          </a:p>
        </p:txBody>
      </p:sp>
      <p:pic>
        <p:nvPicPr>
          <p:cNvPr id="5146" name="Picture 26" descr="Profile picture of Lina Bertling Tjernbe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177782"/>
            <a:ext cx="1809750" cy="18097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95549" y="1205494"/>
            <a:ext cx="9239251" cy="1754326"/>
          </a:xfrm>
          <a:prstGeom prst="rect">
            <a:avLst/>
          </a:prstGeom>
        </p:spPr>
        <p:txBody>
          <a:bodyPr wrap="square">
            <a:spAutoFit/>
          </a:bodyPr>
          <a:lstStyle/>
          <a:p>
            <a:pPr algn="just">
              <a:lnSpc>
                <a:spcPct val="150000"/>
              </a:lnSpc>
            </a:pPr>
            <a:r>
              <a:rPr lang="en-US" altLang="zh-CN" dirty="0" err="1"/>
              <a:t>Lina</a:t>
            </a:r>
            <a:r>
              <a:rPr lang="en-US" altLang="zh-CN" dirty="0"/>
              <a:t> </a:t>
            </a:r>
            <a:r>
              <a:rPr lang="en-US" altLang="zh-CN" dirty="0" err="1"/>
              <a:t>Bertling</a:t>
            </a:r>
            <a:r>
              <a:rPr lang="en-US" altLang="zh-CN" dirty="0"/>
              <a:t> </a:t>
            </a:r>
            <a:r>
              <a:rPr lang="en-US" altLang="zh-CN" dirty="0" err="1"/>
              <a:t>Tjernberg</a:t>
            </a:r>
            <a:r>
              <a:rPr lang="en-US" altLang="zh-CN" dirty="0"/>
              <a:t> (Docent, Ph.D., MSc.) is a Professor in Power Grid Technology at KTH – The Royal Institute of Technology, Stockholm, Sweden. She is Deputy Head of the School of Electrical Engineering and Computer Science (EECS</a:t>
            </a:r>
            <a:r>
              <a:rPr lang="en-US" altLang="zh-CN" dirty="0" smtClean="0"/>
              <a:t>) with </a:t>
            </a:r>
            <a:r>
              <a:rPr lang="en-US" altLang="zh-CN" dirty="0"/>
              <a:t>a focus on research conditions and impact. She is a </a:t>
            </a:r>
            <a:r>
              <a:rPr lang="en-US" altLang="zh-CN" i="1" dirty="0"/>
              <a:t>Fellow of IVA the Royal Swedish Academy of </a:t>
            </a:r>
            <a:r>
              <a:rPr lang="en-US" altLang="zh-CN" i="1" dirty="0" smtClean="0"/>
              <a:t>Engineering</a:t>
            </a:r>
            <a:r>
              <a:rPr lang="en-US" altLang="zh-CN" dirty="0" smtClean="0"/>
              <a:t> and </a:t>
            </a:r>
            <a:r>
              <a:rPr lang="en-US" altLang="zh-CN" i="1" dirty="0" smtClean="0"/>
              <a:t>Fellow of IEEE</a:t>
            </a:r>
            <a:r>
              <a:rPr lang="en-US" altLang="zh-CN" dirty="0" smtClean="0"/>
              <a:t>.</a:t>
            </a:r>
            <a:endParaRPr lang="zh-CN" altLang="en-US" dirty="0"/>
          </a:p>
        </p:txBody>
      </p:sp>
      <p:sp>
        <p:nvSpPr>
          <p:cNvPr id="9" name="AutoShape 28" descr="Photo of Professor Bikash P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49"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52" y="3952875"/>
            <a:ext cx="1963783" cy="1963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2276474" y="3754547"/>
            <a:ext cx="9686925" cy="2542363"/>
          </a:xfrm>
          <a:prstGeom prst="rect">
            <a:avLst/>
          </a:prstGeom>
        </p:spPr>
        <p:txBody>
          <a:bodyPr wrap="square">
            <a:spAutoFit/>
          </a:bodyPr>
          <a:lstStyle/>
          <a:p>
            <a:pPr algn="just">
              <a:lnSpc>
                <a:spcPct val="150000"/>
              </a:lnSpc>
            </a:pPr>
            <a:r>
              <a:rPr lang="en-US" altLang="zh-CN" dirty="0" err="1"/>
              <a:t>Bikash</a:t>
            </a:r>
            <a:r>
              <a:rPr lang="en-US" altLang="zh-CN" dirty="0"/>
              <a:t> Pal, FIEEE, </a:t>
            </a:r>
            <a:r>
              <a:rPr lang="en-US" altLang="zh-CN" dirty="0" err="1"/>
              <a:t>FREng</a:t>
            </a:r>
            <a:r>
              <a:rPr lang="en-US" altLang="zh-CN" dirty="0"/>
              <a:t> , is  Professor of Power Systems at Imperial College London.  He is research active in power system stability, control and computation.  His research is sponsored by EPSRC, National Grid, GE, ABB,SIEMENS,  UK Power Networks. He was Editor-in-Chief of IEEE Transactions on Sustainable Energy. He is Series Editor of </a:t>
            </a:r>
            <a:r>
              <a:rPr lang="en-US" altLang="zh-CN" dirty="0" err="1"/>
              <a:t>Elesevier</a:t>
            </a:r>
            <a:r>
              <a:rPr lang="en-US" altLang="zh-CN" dirty="0"/>
              <a:t> series on Sustainable Energies  and </a:t>
            </a:r>
            <a:r>
              <a:rPr lang="en-US" altLang="zh-CN" i="1" dirty="0"/>
              <a:t>Fellow of IEEE </a:t>
            </a:r>
            <a:r>
              <a:rPr lang="en-US" altLang="zh-CN" dirty="0"/>
              <a:t>for his contribution to power system stability and control.  He is </a:t>
            </a:r>
            <a:r>
              <a:rPr lang="en-US" altLang="zh-CN" i="1" dirty="0"/>
              <a:t>Fellow of The Royal Academy of Engineering</a:t>
            </a:r>
            <a:r>
              <a:rPr lang="en-US" altLang="zh-CN" dirty="0"/>
              <a:t>, UK for the industrial impact of his research in power network control.</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a:t>CAiRS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23</a:t>
            </a:fld>
            <a:endParaRPr lang="en-US"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3</a:t>
            </a:fld>
            <a:endParaRPr lang="en-US" dirty="0">
              <a:solidFill>
                <a:schemeClr val="bg1">
                  <a:lumMod val="95000"/>
                </a:schemeClr>
              </a:solidFill>
            </a:endParaRPr>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r>
              <a:rPr lang="en-US" altLang="zh-CN" sz="2700" b="1" dirty="0" smtClean="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Academic Network</a:t>
            </a:r>
            <a:endPar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endParaRP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AutoShape 9" descr="Analyzing Thermal Distribution in a Li-Ion Battery Pack | COMSOL B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AutoShape 11" descr="Analyzing Thermal Distribution in a Li-Ion Battery Pack | COMSOL Blo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AutoShape 17" descr="18650 Battery Pack Calcula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08" t="5244" r="4691"/>
          <a:stretch/>
        </p:blipFill>
        <p:spPr bwMode="auto">
          <a:xfrm>
            <a:off x="307975" y="580675"/>
            <a:ext cx="4416425" cy="587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5012" y="647700"/>
            <a:ext cx="2460626" cy="1420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图片 25"/>
          <p:cNvPicPr>
            <a:picLocks noChangeAspect="1"/>
          </p:cNvPicPr>
          <p:nvPr/>
        </p:nvPicPr>
        <p:blipFill>
          <a:blip r:embed="rId5"/>
          <a:srcRect t="5739" b="14261"/>
          <a:stretch>
            <a:fillRect/>
          </a:stretch>
        </p:blipFill>
        <p:spPr>
          <a:xfrm>
            <a:off x="5356858" y="2557195"/>
            <a:ext cx="2460625" cy="1569720"/>
          </a:xfrm>
          <a:prstGeom prst="rect">
            <a:avLst/>
          </a:prstGeom>
        </p:spPr>
      </p:pic>
      <p:sp>
        <p:nvSpPr>
          <p:cNvPr id="27" name="文本框 14"/>
          <p:cNvSpPr txBox="1"/>
          <p:nvPr/>
        </p:nvSpPr>
        <p:spPr>
          <a:xfrm>
            <a:off x="6033402" y="2068155"/>
            <a:ext cx="2823845" cy="368300"/>
          </a:xfrm>
          <a:prstGeom prst="rect">
            <a:avLst/>
          </a:prstGeom>
          <a:noFill/>
        </p:spPr>
        <p:txBody>
          <a:bodyPr wrap="none" rtlCol="0" anchor="t">
            <a:spAutoFit/>
          </a:body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srgbClr val="0070C0"/>
                </a:solidFill>
                <a:effectLst/>
                <a:uLnTx/>
                <a:uFillTx/>
                <a:sym typeface="+mn-ea"/>
              </a:rPr>
              <a:t>Prof. Lalit GOEL, FIEEE (NTU)</a:t>
            </a:r>
            <a:endParaRPr lang="zh-CN" altLang="en-US" dirty="0"/>
          </a:p>
        </p:txBody>
      </p:sp>
      <p:sp>
        <p:nvSpPr>
          <p:cNvPr id="28" name="文本框 17"/>
          <p:cNvSpPr txBox="1"/>
          <p:nvPr/>
        </p:nvSpPr>
        <p:spPr>
          <a:xfrm>
            <a:off x="4998401" y="4126915"/>
            <a:ext cx="3177540" cy="368300"/>
          </a:xfrm>
          <a:prstGeom prst="rect">
            <a:avLst/>
          </a:prstGeom>
          <a:noFill/>
        </p:spPr>
        <p:txBody>
          <a:bodyPr wrap="none" rtlCol="0" anchor="t">
            <a:spAutoFit/>
          </a:body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srgbClr val="0070C0"/>
                </a:solidFill>
                <a:effectLst/>
                <a:uLnTx/>
                <a:uFillTx/>
                <a:sym typeface="+mn-ea"/>
              </a:rPr>
              <a:t>Prof. Bikash Pal, FIEEE (Imperial)</a:t>
            </a:r>
            <a:endParaRPr lang="zh-CN" altLang="en-US" dirty="0"/>
          </a:p>
        </p:txBody>
      </p:sp>
      <p:pic>
        <p:nvPicPr>
          <p:cNvPr id="29" name="图片 28"/>
          <p:cNvPicPr>
            <a:picLocks noChangeAspect="1"/>
          </p:cNvPicPr>
          <p:nvPr/>
        </p:nvPicPr>
        <p:blipFill>
          <a:blip r:embed="rId6"/>
          <a:srcRect l="-979"/>
          <a:stretch>
            <a:fillRect/>
          </a:stretch>
        </p:blipFill>
        <p:spPr>
          <a:xfrm>
            <a:off x="9101089" y="3689019"/>
            <a:ext cx="2460626" cy="1513332"/>
          </a:xfrm>
          <a:prstGeom prst="rect">
            <a:avLst/>
          </a:prstGeom>
        </p:spPr>
      </p:pic>
      <p:sp>
        <p:nvSpPr>
          <p:cNvPr id="30" name="文本框 22"/>
          <p:cNvSpPr txBox="1"/>
          <p:nvPr/>
        </p:nvSpPr>
        <p:spPr>
          <a:xfrm>
            <a:off x="8776602" y="5152821"/>
            <a:ext cx="3311525" cy="368300"/>
          </a:xfrm>
          <a:prstGeom prst="rect">
            <a:avLst/>
          </a:prstGeom>
          <a:noFill/>
        </p:spPr>
        <p:txBody>
          <a:bodyPr wrap="none" rtlCol="0" anchor="t">
            <a:spAutoFit/>
          </a:body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srgbClr val="0070C0"/>
                </a:solidFill>
                <a:effectLst/>
                <a:uLnTx/>
                <a:uFillTx/>
                <a:sym typeface="+mn-ea"/>
              </a:rPr>
              <a:t>Prof. Dipti Srinivasan, FIEEE (NUS)</a:t>
            </a:r>
            <a:endParaRPr lang="zh-CN" altLang="en-US" dirty="0"/>
          </a:p>
        </p:txBody>
      </p:sp>
      <p:pic>
        <p:nvPicPr>
          <p:cNvPr id="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01089" y="1259250"/>
            <a:ext cx="2614662" cy="160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文本框 14"/>
          <p:cNvSpPr txBox="1"/>
          <p:nvPr/>
        </p:nvSpPr>
        <p:spPr>
          <a:xfrm>
            <a:off x="8906111" y="2912963"/>
            <a:ext cx="2922595" cy="369332"/>
          </a:xfrm>
          <a:prstGeom prst="rect">
            <a:avLst/>
          </a:prstGeom>
          <a:noFill/>
        </p:spPr>
        <p:txBody>
          <a:bodyPr wrap="none" rtlCol="0" anchor="t">
            <a:spAutoFit/>
          </a:bodyPr>
          <a:lstStyle/>
          <a:p>
            <a:pPr marL="0" marR="0" lvl="0" indent="0" algn="l" defTabSz="914400" eaLnBrk="1" fontAlgn="auto" latinLnBrk="0" hangingPunct="1">
              <a:lnSpc>
                <a:spcPct val="100000"/>
              </a:lnSpc>
              <a:spcBef>
                <a:spcPts val="0"/>
              </a:spcBef>
              <a:spcAft>
                <a:spcPts val="0"/>
              </a:spcAft>
              <a:buClrTx/>
              <a:buSzTx/>
              <a:buFontTx/>
              <a:buNone/>
              <a:defRPr/>
            </a:pPr>
            <a:r>
              <a:rPr lang="en-US" altLang="zh-CN" kern="0" noProof="0" dirty="0">
                <a:ln>
                  <a:noFill/>
                </a:ln>
                <a:solidFill>
                  <a:srgbClr val="0070C0"/>
                </a:solidFill>
                <a:effectLst/>
                <a:uLnTx/>
                <a:uFillTx/>
                <a:sym typeface="+mn-ea"/>
              </a:rPr>
              <a:t>Prof. </a:t>
            </a:r>
            <a:r>
              <a:rPr lang="en-US" altLang="zh-CN" kern="0" noProof="0" dirty="0" smtClean="0">
                <a:ln>
                  <a:noFill/>
                </a:ln>
                <a:solidFill>
                  <a:srgbClr val="0070C0"/>
                </a:solidFill>
                <a:effectLst/>
                <a:uLnTx/>
                <a:uFillTx/>
                <a:sym typeface="+mn-ea"/>
              </a:rPr>
              <a:t>CY Chung, </a:t>
            </a:r>
            <a:r>
              <a:rPr lang="en-US" altLang="zh-CN" kern="0" noProof="0" dirty="0">
                <a:ln>
                  <a:noFill/>
                </a:ln>
                <a:solidFill>
                  <a:srgbClr val="0070C0"/>
                </a:solidFill>
                <a:effectLst/>
                <a:uLnTx/>
                <a:uFillTx/>
                <a:sym typeface="+mn-ea"/>
              </a:rPr>
              <a:t>FIEEE </a:t>
            </a:r>
            <a:r>
              <a:rPr lang="en-US" altLang="zh-CN" kern="0" noProof="0" dirty="0" smtClean="0">
                <a:ln>
                  <a:noFill/>
                </a:ln>
                <a:solidFill>
                  <a:srgbClr val="0070C0"/>
                </a:solidFill>
                <a:effectLst/>
                <a:uLnTx/>
                <a:uFillTx/>
                <a:sym typeface="+mn-ea"/>
              </a:rPr>
              <a:t>(</a:t>
            </a:r>
            <a:r>
              <a:rPr lang="en-US" altLang="zh-CN" kern="0" noProof="0" dirty="0" err="1" smtClean="0">
                <a:ln>
                  <a:noFill/>
                </a:ln>
                <a:solidFill>
                  <a:srgbClr val="0070C0"/>
                </a:solidFill>
                <a:effectLst/>
                <a:uLnTx/>
                <a:uFillTx/>
                <a:sym typeface="+mn-ea"/>
              </a:rPr>
              <a:t>PolyU</a:t>
            </a:r>
            <a:r>
              <a:rPr lang="en-US" altLang="zh-CN" kern="0" noProof="0" dirty="0" smtClean="0">
                <a:ln>
                  <a:noFill/>
                </a:ln>
                <a:solidFill>
                  <a:srgbClr val="0070C0"/>
                </a:solidFill>
                <a:effectLst/>
                <a:uLnTx/>
                <a:uFillTx/>
                <a:sym typeface="+mn-ea"/>
              </a:rPr>
              <a:t>)</a:t>
            </a:r>
            <a:endParaRPr lang="zh-CN" altLang="en-US" dirty="0"/>
          </a:p>
        </p:txBody>
      </p:sp>
      <p:sp>
        <p:nvSpPr>
          <p:cNvPr id="36" name="文本框 14"/>
          <p:cNvSpPr txBox="1"/>
          <p:nvPr/>
        </p:nvSpPr>
        <p:spPr>
          <a:xfrm>
            <a:off x="4014366" y="6159011"/>
            <a:ext cx="5650906" cy="369332"/>
          </a:xfrm>
          <a:prstGeom prst="rect">
            <a:avLst/>
          </a:prstGeom>
          <a:noFill/>
        </p:spPr>
        <p:txBody>
          <a:bodyPr wrap="none" rtlCol="0" anchor="t">
            <a:spAutoFit/>
          </a:bodyPr>
          <a:lstStyle/>
          <a:p>
            <a:pPr lvl="0">
              <a:defRPr/>
            </a:pPr>
            <a:r>
              <a:rPr lang="en-US" altLang="zh-CN" kern="0" dirty="0">
                <a:solidFill>
                  <a:srgbClr val="0070C0"/>
                </a:solidFill>
                <a:sym typeface="+mn-ea"/>
              </a:rPr>
              <a:t>Prof. S. Q. Bu (</a:t>
            </a:r>
            <a:r>
              <a:rPr lang="en-US" altLang="zh-CN" kern="0" dirty="0" err="1">
                <a:solidFill>
                  <a:srgbClr val="0070C0"/>
                </a:solidFill>
                <a:sym typeface="+mn-ea"/>
              </a:rPr>
              <a:t>PolyU</a:t>
            </a:r>
            <a:r>
              <a:rPr lang="en-US" altLang="zh-CN" kern="0" dirty="0">
                <a:solidFill>
                  <a:srgbClr val="0070C0"/>
                </a:solidFill>
                <a:sym typeface="+mn-ea"/>
              </a:rPr>
              <a:t>) and Prof. </a:t>
            </a:r>
            <a:r>
              <a:rPr lang="de-DE" altLang="zh-CN" kern="0" dirty="0">
                <a:solidFill>
                  <a:srgbClr val="0070C0"/>
                </a:solidFill>
              </a:rPr>
              <a:t>Michael Pecht, FIEEE (UM)</a:t>
            </a:r>
            <a:r>
              <a:rPr lang="en-US" altLang="zh-CN" kern="0" dirty="0">
                <a:solidFill>
                  <a:srgbClr val="0070C0"/>
                </a:solidFill>
                <a:sym typeface="+mn-ea"/>
              </a:rPr>
              <a:t> </a:t>
            </a:r>
            <a:endParaRPr lang="zh-CN" altLang="en-US" kern="0" dirty="0">
              <a:solidFill>
                <a:srgbClr val="0070C0"/>
              </a:solidFill>
            </a:endParaRPr>
          </a:p>
        </p:txBody>
      </p:sp>
      <p:pic>
        <p:nvPicPr>
          <p:cNvPr id="614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540" y="4616625"/>
            <a:ext cx="3447261" cy="1539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703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2023</a:t>
            </a:r>
          </a:p>
        </p:txBody>
      </p:sp>
      <p:sp>
        <p:nvSpPr>
          <p:cNvPr id="6" name="Slide Number Placeholder 5"/>
          <p:cNvSpPr>
            <a:spLocks noGrp="1"/>
          </p:cNvSpPr>
          <p:nvPr>
            <p:ph type="sldNum" sz="quarter" idx="12"/>
          </p:nvPr>
        </p:nvSpPr>
        <p:spPr/>
        <p:txBody>
          <a:bodyPr/>
          <a:lstStyle/>
          <a:p>
            <a:fld id="{DC56E93C-916F-4253-8F9C-AC53CCEBE614}" type="slidenum">
              <a:rPr lang="en-US" smtClean="0"/>
              <a:t>4</a:t>
            </a:fld>
            <a:endParaRPr lang="en-US" dirty="0">
              <a:solidFill>
                <a:schemeClr val="bg1">
                  <a:lumMod val="95000"/>
                </a:schemeClr>
              </a:solidFill>
            </a:endParaRPr>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23220"/>
          </a:xfrm>
          <a:prstGeom prst="rect">
            <a:avLst/>
          </a:prstGeom>
          <a:solidFill>
            <a:srgbClr val="FF0000">
              <a:alpha val="13000"/>
            </a:srgbClr>
          </a:solidFill>
        </p:spPr>
        <p:txBody>
          <a:bodyPr wrap="square">
            <a:spAutoFit/>
          </a:bodyPr>
          <a:lstStyle/>
          <a:p>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Research Outputs During PhD Study – Overview</a:t>
            </a:r>
            <a:endParaRPr lang="zh-CN" altLang="en-US"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endParaRP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内容占位符 1"/>
          <p:cNvSpPr>
            <a:spLocks noGrp="1"/>
          </p:cNvSpPr>
          <p:nvPr>
            <p:ph idx="1"/>
          </p:nvPr>
        </p:nvSpPr>
        <p:spPr>
          <a:xfrm>
            <a:off x="95251" y="785494"/>
            <a:ext cx="12191999" cy="1725769"/>
          </a:xfrm>
        </p:spPr>
        <p:txBody>
          <a:bodyPr>
            <a:noAutofit/>
          </a:bodyPr>
          <a:lstStyle/>
          <a:p>
            <a:pPr marL="0" indent="0">
              <a:buNone/>
            </a:pPr>
            <a:r>
              <a:rPr lang="en-US" altLang="zh-CN" sz="1300" b="1" kern="0" dirty="0">
                <a:solidFill>
                  <a:srgbClr val="0070C0"/>
                </a:solidFill>
                <a:latin typeface="Lucida Sans Unicode" panose="020B0602030504020204"/>
              </a:rPr>
              <a:t>International Journal </a:t>
            </a:r>
          </a:p>
          <a:p>
            <a:r>
              <a:rPr lang="en-US" altLang="zh-CN" sz="1300" kern="0" dirty="0">
                <a:solidFill>
                  <a:srgbClr val="0070C0"/>
                </a:solidFill>
                <a:latin typeface="Lucida Sans Unicode" panose="020B0602030504020204"/>
              </a:rPr>
              <a:t>14 journal papers including published and under review</a:t>
            </a:r>
          </a:p>
          <a:p>
            <a:r>
              <a:rPr lang="en-US" altLang="zh-CN" sz="1300" kern="0" dirty="0">
                <a:solidFill>
                  <a:srgbClr val="0070C0"/>
                </a:solidFill>
                <a:latin typeface="Lucida Sans Unicode" panose="020B0602030504020204"/>
              </a:rPr>
              <a:t>5 IEEE Transactions with first authorship</a:t>
            </a:r>
          </a:p>
          <a:p>
            <a:r>
              <a:rPr lang="en-US" altLang="zh-CN" sz="1300" kern="0" dirty="0">
                <a:solidFill>
                  <a:srgbClr val="0070C0"/>
                </a:solidFill>
                <a:latin typeface="Lucida Sans Unicode" panose="020B0602030504020204"/>
              </a:rPr>
              <a:t>5 papers have been submitted to IEEE Trans. Power Syst.</a:t>
            </a:r>
          </a:p>
          <a:p>
            <a:pPr marL="0" indent="0">
              <a:buNone/>
            </a:pPr>
            <a:r>
              <a:rPr lang="en-US" altLang="zh-CN" sz="1300" b="1" kern="0" dirty="0">
                <a:solidFill>
                  <a:srgbClr val="0070C0"/>
                </a:solidFill>
                <a:latin typeface="Lucida Sans Unicode" panose="020B0602030504020204"/>
              </a:rPr>
              <a:t>Conference proceeding</a:t>
            </a:r>
          </a:p>
          <a:p>
            <a:r>
              <a:rPr lang="en-US" altLang="zh-CN" sz="1300" kern="0" dirty="0">
                <a:solidFill>
                  <a:srgbClr val="0070C0"/>
                </a:solidFill>
                <a:latin typeface="Lucida Sans Unicode" panose="020B0602030504020204"/>
              </a:rPr>
              <a:t>1 conference paper</a:t>
            </a:r>
          </a:p>
          <a:p>
            <a:pPr marL="0" indent="0">
              <a:buNone/>
            </a:pPr>
            <a:r>
              <a:rPr lang="en-US" altLang="zh-CN" sz="1300" b="1" kern="0" dirty="0">
                <a:solidFill>
                  <a:srgbClr val="0070C0"/>
                </a:solidFill>
                <a:latin typeface="Lucida Sans Unicode" panose="020B0602030504020204"/>
              </a:rPr>
              <a:t>Granted Patent</a:t>
            </a:r>
          </a:p>
          <a:p>
            <a:r>
              <a:rPr lang="en-US" altLang="zh-CN" sz="1300" kern="0" dirty="0">
                <a:solidFill>
                  <a:srgbClr val="0070C0"/>
                </a:solidFill>
                <a:latin typeface="Lucida Sans Unicode" panose="020B0602030504020204"/>
              </a:rPr>
              <a:t>1 granted patent</a:t>
            </a:r>
          </a:p>
          <a:p>
            <a:pPr marL="0" indent="0">
              <a:buNone/>
            </a:pPr>
            <a:r>
              <a:rPr lang="en-US" altLang="zh-CN" sz="1300" b="1" kern="0" dirty="0">
                <a:solidFill>
                  <a:srgbClr val="0070C0"/>
                </a:solidFill>
                <a:latin typeface="Lucida Sans Unicode" panose="020B0602030504020204"/>
              </a:rPr>
              <a:t>Book &amp; Book Chapters</a:t>
            </a:r>
          </a:p>
          <a:p>
            <a:r>
              <a:rPr lang="en-US" altLang="zh-CN" sz="1300" kern="0" dirty="0">
                <a:solidFill>
                  <a:srgbClr val="0070C0"/>
                </a:solidFill>
                <a:latin typeface="Lucida Sans Unicode" panose="020B0602030504020204"/>
              </a:rPr>
              <a:t>1 book and 2 book chapters all with first authorship</a:t>
            </a:r>
          </a:p>
          <a:p>
            <a:pPr marL="0" indent="0">
              <a:buNone/>
            </a:pPr>
            <a:endParaRPr lang="en-US" altLang="zh-CN" sz="1300" kern="0" dirty="0">
              <a:solidFill>
                <a:srgbClr val="0070C0"/>
              </a:solidFill>
              <a:latin typeface="Lucida Sans Unicode" panose="020B0602030504020204"/>
            </a:endParaRPr>
          </a:p>
          <a:p>
            <a:pPr marL="0" indent="0">
              <a:buNone/>
            </a:pPr>
            <a:endParaRPr lang="zh-CN" altLang="zh-CN" sz="1300" kern="0" dirty="0">
              <a:solidFill>
                <a:srgbClr val="FF0000"/>
              </a:solidFill>
              <a:latin typeface="Lucida Sans Unicode" panose="020B0602030504020204"/>
              <a:ea typeface="+mn-ea"/>
            </a:endParaRPr>
          </a:p>
        </p:txBody>
      </p:sp>
      <p:pic>
        <p:nvPicPr>
          <p:cNvPr id="17" name="图片 16"/>
          <p:cNvPicPr/>
          <p:nvPr/>
        </p:nvPicPr>
        <p:blipFill>
          <a:blip r:embed="rId3">
            <a:extLst>
              <a:ext uri="{28A0092B-C50C-407E-A947-70E740481C1C}">
                <a14:useLocalDpi xmlns:a14="http://schemas.microsoft.com/office/drawing/2010/main" val="0"/>
              </a:ext>
            </a:extLst>
          </a:blip>
          <a:stretch>
            <a:fillRect/>
          </a:stretch>
        </p:blipFill>
        <p:spPr>
          <a:xfrm>
            <a:off x="8186626" y="2682367"/>
            <a:ext cx="3469798" cy="3594608"/>
          </a:xfrm>
          <a:prstGeom prst="rect">
            <a:avLst/>
          </a:prstGeom>
          <a:ln>
            <a:solidFill>
              <a:schemeClr val="tx1"/>
            </a:solidFill>
          </a:ln>
        </p:spPr>
      </p:pic>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090"/>
          <a:stretch>
            <a:fillRect/>
          </a:stretch>
        </p:blipFill>
        <p:spPr bwMode="auto">
          <a:xfrm>
            <a:off x="1102661" y="3829590"/>
            <a:ext cx="6319553" cy="272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104775" y="1047751"/>
            <a:ext cx="53340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39048" y="785494"/>
            <a:ext cx="5636451" cy="159274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239049" y="785494"/>
            <a:ext cx="5636451" cy="1592744"/>
          </a:xfrm>
          <a:prstGeom prst="rect">
            <a:avLst/>
          </a:prstGeom>
        </p:spPr>
        <p:txBody>
          <a:bodyPr wrap="square">
            <a:spAutoFit/>
          </a:bodyPr>
          <a:lstStyle/>
          <a:p>
            <a:pPr>
              <a:lnSpc>
                <a:spcPct val="150000"/>
              </a:lnSpc>
            </a:pPr>
            <a:r>
              <a:rPr lang="en-US" altLang="zh-CN" sz="1300" kern="0" dirty="0">
                <a:solidFill>
                  <a:srgbClr val="0070C0"/>
                </a:solidFill>
                <a:latin typeface="Lucida Sans Unicode" panose="020B0602030504020204"/>
                <a:ea typeface="Microsoft JhengHei" panose="020B0604030504040204" pitchFamily="34" charset="-120"/>
              </a:rPr>
              <a:t>Part A: </a:t>
            </a:r>
            <a:r>
              <a:rPr lang="en-US" altLang="zh-CN" sz="1300" b="1" kern="0" dirty="0">
                <a:solidFill>
                  <a:srgbClr val="0070C0"/>
                </a:solidFill>
                <a:latin typeface="Lucida Sans Unicode" panose="020B0602030504020204"/>
                <a:ea typeface="Microsoft JhengHei" panose="020B0604030504040204" pitchFamily="34" charset="-120"/>
              </a:rPr>
              <a:t>Topology Switch and Retrofitted Resources </a:t>
            </a:r>
            <a:r>
              <a:rPr lang="en-US" altLang="zh-CN" sz="1300" kern="0" dirty="0">
                <a:solidFill>
                  <a:srgbClr val="0070C0"/>
                </a:solidFill>
                <a:latin typeface="Lucida Sans Unicode" panose="020B0602030504020204"/>
                <a:ea typeface="Microsoft JhengHei" panose="020B0604030504040204" pitchFamily="34" charset="-120"/>
              </a:rPr>
              <a:t>for Grid Operational Flexibility Enhancement</a:t>
            </a:r>
          </a:p>
          <a:p>
            <a:pPr>
              <a:lnSpc>
                <a:spcPct val="150000"/>
              </a:lnSpc>
            </a:pPr>
            <a:r>
              <a:rPr lang="en-US" altLang="zh-CN" sz="1300" kern="0" dirty="0">
                <a:solidFill>
                  <a:srgbClr val="0070C0"/>
                </a:solidFill>
                <a:latin typeface="Lucida Sans Unicode" panose="020B0602030504020204"/>
                <a:ea typeface="Microsoft JhengHei" panose="020B0604030504040204" pitchFamily="34" charset="-120"/>
              </a:rPr>
              <a:t>Part B: </a:t>
            </a:r>
            <a:r>
              <a:rPr lang="en-US" altLang="zh-CN" sz="1300" b="1" kern="0" dirty="0">
                <a:solidFill>
                  <a:srgbClr val="0070C0"/>
                </a:solidFill>
                <a:latin typeface="Lucida Sans Unicode" panose="020B0602030504020204"/>
                <a:ea typeface="Microsoft JhengHei" panose="020B0604030504040204" pitchFamily="34" charset="-120"/>
              </a:rPr>
              <a:t>Battery Aggregation </a:t>
            </a:r>
            <a:r>
              <a:rPr lang="en-US" altLang="zh-CN" sz="1300" kern="0" dirty="0">
                <a:solidFill>
                  <a:srgbClr val="0070C0"/>
                </a:solidFill>
                <a:latin typeface="Lucida Sans Unicode" panose="020B0602030504020204"/>
                <a:ea typeface="Microsoft JhengHei" panose="020B0604030504040204" pitchFamily="34" charset="-120"/>
              </a:rPr>
              <a:t>for Grid Operational Flexibility Enhancement</a:t>
            </a:r>
          </a:p>
          <a:p>
            <a:pPr>
              <a:lnSpc>
                <a:spcPct val="150000"/>
              </a:lnSpc>
            </a:pPr>
            <a:r>
              <a:rPr lang="en-US" altLang="zh-CN" sz="1300" kern="0" dirty="0">
                <a:solidFill>
                  <a:srgbClr val="0070C0"/>
                </a:solidFill>
                <a:latin typeface="Lucida Sans Unicode" panose="020B0602030504020204"/>
                <a:ea typeface="Microsoft JhengHei" panose="020B0604030504040204" pitchFamily="34" charset="-120"/>
              </a:rPr>
              <a:t>Part C: </a:t>
            </a:r>
            <a:r>
              <a:rPr lang="en-US" altLang="zh-CN" sz="1300" b="1" kern="0" dirty="0">
                <a:solidFill>
                  <a:srgbClr val="0070C0"/>
                </a:solidFill>
                <a:latin typeface="Lucida Sans Unicode" panose="020B0602030504020204"/>
                <a:ea typeface="Microsoft JhengHei" panose="020B0604030504040204" pitchFamily="34" charset="-120"/>
              </a:rPr>
              <a:t>Cyber-Physical Security, Privacy Guarantee and Stability</a:t>
            </a:r>
          </a:p>
        </p:txBody>
      </p:sp>
      <p:cxnSp>
        <p:nvCxnSpPr>
          <p:cNvPr id="14" name="直接连接符 13"/>
          <p:cNvCxnSpPr/>
          <p:nvPr/>
        </p:nvCxnSpPr>
        <p:spPr>
          <a:xfrm flipV="1">
            <a:off x="5438775" y="785494"/>
            <a:ext cx="800274" cy="262258"/>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438775" y="1962151"/>
            <a:ext cx="800273" cy="416087"/>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左弧形箭头 22"/>
          <p:cNvSpPr/>
          <p:nvPr/>
        </p:nvSpPr>
        <p:spPr>
          <a:xfrm>
            <a:off x="7096124" y="2501392"/>
            <a:ext cx="466725" cy="147053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2023</a:t>
            </a:r>
          </a:p>
        </p:txBody>
      </p:sp>
      <p:sp>
        <p:nvSpPr>
          <p:cNvPr id="6" name="Slide Number Placeholder 5"/>
          <p:cNvSpPr>
            <a:spLocks noGrp="1"/>
          </p:cNvSpPr>
          <p:nvPr>
            <p:ph type="sldNum" sz="quarter" idx="12"/>
          </p:nvPr>
        </p:nvSpPr>
        <p:spPr/>
        <p:txBody>
          <a:bodyPr/>
          <a:lstStyle/>
          <a:p>
            <a:fld id="{DC56E93C-916F-4253-8F9C-AC53CCEBE614}" type="slidenum">
              <a:rPr lang="en-US" smtClean="0"/>
              <a:t>5</a:t>
            </a:fld>
            <a:endParaRPr lang="en-US" dirty="0">
              <a:solidFill>
                <a:schemeClr val="bg1">
                  <a:lumMod val="95000"/>
                </a:schemeClr>
              </a:solidFill>
            </a:endParaRPr>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23220"/>
          </a:xfrm>
          <a:prstGeom prst="rect">
            <a:avLst/>
          </a:prstGeom>
          <a:solidFill>
            <a:srgbClr val="FF0000">
              <a:alpha val="13000"/>
            </a:srgbClr>
          </a:solidFill>
        </p:spPr>
        <p:txBody>
          <a:bodyPr wrap="square">
            <a:spAutoFit/>
          </a:bodyPr>
          <a:lstStyle/>
          <a:p>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Research Outputs During PhD Study</a:t>
            </a:r>
            <a:endParaRPr lang="zh-CN" altLang="en-US"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endParaRP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内容占位符 1"/>
          <p:cNvSpPr>
            <a:spLocks noGrp="1"/>
          </p:cNvSpPr>
          <p:nvPr>
            <p:ph idx="1"/>
          </p:nvPr>
        </p:nvSpPr>
        <p:spPr>
          <a:xfrm>
            <a:off x="66676" y="596064"/>
            <a:ext cx="11887199" cy="6012019"/>
          </a:xfrm>
        </p:spPr>
        <p:txBody>
          <a:bodyPr>
            <a:noAutofit/>
          </a:bodyPr>
          <a:lstStyle/>
          <a:p>
            <a:pPr marL="0" indent="0">
              <a:lnSpc>
                <a:spcPct val="130000"/>
              </a:lnSpc>
              <a:buNone/>
            </a:pPr>
            <a:r>
              <a:rPr lang="en-US" altLang="zh-CN" sz="1200" b="1" dirty="0"/>
              <a:t> </a:t>
            </a:r>
            <a:r>
              <a:rPr lang="en-US" altLang="zh-CN" sz="1300" kern="0" dirty="0">
                <a:solidFill>
                  <a:srgbClr val="FF0000"/>
                </a:solidFill>
                <a:latin typeface="Lucida Sans Unicode" panose="020B0602030504020204"/>
                <a:ea typeface="+mn-ea"/>
              </a:rPr>
              <a:t>Part A: Topology Switch and Retrofitted Sources for Grid Operational Flexibility Enhancement</a:t>
            </a:r>
            <a:endParaRPr lang="zh-CN" altLang="zh-CN" sz="1300" kern="0" dirty="0">
              <a:solidFill>
                <a:srgbClr val="FF0000"/>
              </a:solidFill>
              <a:latin typeface="Lucida Sans Unicode" panose="020B0602030504020204"/>
              <a:ea typeface="+mn-ea"/>
            </a:endParaRPr>
          </a:p>
          <a:p>
            <a:pPr latinLnBrk="1">
              <a:lnSpc>
                <a:spcPct val="130000"/>
              </a:lnSpc>
              <a:spcBef>
                <a:spcPts val="0"/>
              </a:spcBef>
            </a:pPr>
            <a:r>
              <a:rPr lang="en-US" altLang="zh-CN" sz="1300" kern="0" dirty="0">
                <a:solidFill>
                  <a:srgbClr val="0070C0"/>
                </a:solidFill>
                <a:latin typeface="Lucida Sans Unicode" panose="020B0602030504020204"/>
                <a:ea typeface="+mn-ea"/>
              </a:rPr>
              <a:t>1</a:t>
            </a:r>
            <a:r>
              <a:rPr lang="en-US" altLang="zh-CN" sz="1300" b="1" kern="0" dirty="0">
                <a:solidFill>
                  <a:srgbClr val="0070C0"/>
                </a:solidFill>
                <a:latin typeface="Lucida Sans Unicode" panose="020B0602030504020204"/>
                <a:ea typeface="+mn-ea"/>
              </a:rPr>
              <a:t>. C. Lei</a:t>
            </a:r>
            <a:r>
              <a:rPr lang="en-US" altLang="zh-CN" sz="1300" kern="0" dirty="0">
                <a:solidFill>
                  <a:srgbClr val="0070C0"/>
                </a:solidFill>
                <a:latin typeface="Lucida Sans Unicode" panose="020B0602030504020204"/>
                <a:ea typeface="+mn-ea"/>
              </a:rPr>
              <a:t>, S. Bu, Q. Wang, Q. Chen, L. Yang, and Y. Chi, "Look-ahead Rolling Economic Dispatch Approach for Wind-Thermal-Bundled Power System Considering Dynamic Ramping and Flexible Load Transfer Strategy," </a:t>
            </a:r>
            <a:r>
              <a:rPr lang="en-US" altLang="zh-CN" sz="1300" b="1" i="1" kern="0" dirty="0">
                <a:solidFill>
                  <a:srgbClr val="7030A0"/>
                </a:solidFill>
                <a:latin typeface="Lucida Sans Unicode" panose="020B0602030504020204"/>
                <a:ea typeface="+mn-ea"/>
              </a:rPr>
              <a:t>IEEE Transactions on Power Systems</a:t>
            </a:r>
            <a:r>
              <a:rPr lang="en-US" altLang="zh-CN" sz="1300" kern="0" dirty="0">
                <a:solidFill>
                  <a:srgbClr val="0070C0"/>
                </a:solidFill>
                <a:latin typeface="Lucida Sans Unicode" panose="020B0602030504020204"/>
                <a:ea typeface="+mn-ea"/>
              </a:rPr>
              <a:t>, vol. 39, no. 1, pp. 186-202, Jan. 2024.</a:t>
            </a:r>
          </a:p>
          <a:p>
            <a:pPr latinLnBrk="1">
              <a:lnSpc>
                <a:spcPct val="130000"/>
              </a:lnSpc>
              <a:spcBef>
                <a:spcPts val="0"/>
              </a:spcBef>
            </a:pPr>
            <a:r>
              <a:rPr lang="en-US" altLang="zh-CN" sz="1300" kern="0" dirty="0">
                <a:solidFill>
                  <a:srgbClr val="0070C0"/>
                </a:solidFill>
                <a:latin typeface="Lucida Sans Unicode" panose="020B0602030504020204"/>
                <a:ea typeface="+mn-ea"/>
              </a:rPr>
              <a:t>2. </a:t>
            </a:r>
            <a:r>
              <a:rPr lang="en-US" altLang="zh-CN" sz="1300" b="1" kern="0" dirty="0">
                <a:solidFill>
                  <a:srgbClr val="0070C0"/>
                </a:solidFill>
                <a:latin typeface="Lucida Sans Unicode" panose="020B0602030504020204"/>
                <a:ea typeface="+mn-ea"/>
              </a:rPr>
              <a:t>C. Lei</a:t>
            </a:r>
            <a:r>
              <a:rPr lang="en-US" altLang="zh-CN" sz="1300" kern="0" dirty="0">
                <a:solidFill>
                  <a:srgbClr val="0070C0"/>
                </a:solidFill>
                <a:latin typeface="Lucida Sans Unicode" panose="020B0602030504020204"/>
                <a:ea typeface="+mn-ea"/>
              </a:rPr>
              <a:t>, S. Bu, J. </a:t>
            </a:r>
            <a:r>
              <a:rPr lang="en-US" altLang="zh-CN" sz="1300" kern="0" dirty="0" err="1">
                <a:solidFill>
                  <a:srgbClr val="0070C0"/>
                </a:solidFill>
                <a:latin typeface="Lucida Sans Unicode" panose="020B0602030504020204"/>
                <a:ea typeface="+mn-ea"/>
              </a:rPr>
              <a:t>Zhong</a:t>
            </a:r>
            <a:r>
              <a:rPr lang="en-US" altLang="zh-CN" sz="1300" kern="0" dirty="0">
                <a:solidFill>
                  <a:srgbClr val="0070C0"/>
                </a:solidFill>
                <a:latin typeface="Lucida Sans Unicode" panose="020B0602030504020204"/>
                <a:ea typeface="+mn-ea"/>
              </a:rPr>
              <a:t>, Q. Chen and Q. Wang, “Distribution Network Reconfiguration: A Disjunctive Convex Hull Approach,” </a:t>
            </a:r>
            <a:r>
              <a:rPr lang="en-US" altLang="zh-CN" sz="1300" b="1" i="1" kern="0" dirty="0">
                <a:solidFill>
                  <a:srgbClr val="7030A0"/>
                </a:solidFill>
                <a:latin typeface="Lucida Sans Unicode" panose="020B0602030504020204"/>
                <a:ea typeface="+mn-ea"/>
              </a:rPr>
              <a:t>IEEE Transactions on Power Systems</a:t>
            </a:r>
            <a:r>
              <a:rPr lang="en-US" altLang="zh-CN" sz="1300" kern="0" dirty="0">
                <a:solidFill>
                  <a:srgbClr val="0070C0"/>
                </a:solidFill>
                <a:latin typeface="Lucida Sans Unicode" panose="020B0602030504020204"/>
                <a:ea typeface="+mn-ea"/>
              </a:rPr>
              <a:t>, vol. 38, no. 6, pp. 5926-5929, Nov. 2023.</a:t>
            </a:r>
          </a:p>
          <a:p>
            <a:pPr latinLnBrk="1">
              <a:lnSpc>
                <a:spcPct val="130000"/>
              </a:lnSpc>
              <a:spcBef>
                <a:spcPts val="0"/>
              </a:spcBef>
            </a:pPr>
            <a:r>
              <a:rPr lang="en-US" altLang="zh-CN" sz="1300" kern="0" dirty="0">
                <a:solidFill>
                  <a:srgbClr val="0070C0"/>
                </a:solidFill>
                <a:latin typeface="Lucida Sans Unicode" panose="020B0602030504020204"/>
                <a:ea typeface="+mn-ea"/>
              </a:rPr>
              <a:t>3. </a:t>
            </a:r>
            <a:r>
              <a:rPr lang="en-US" altLang="zh-CN" sz="1300" b="1" kern="0" dirty="0">
                <a:solidFill>
                  <a:srgbClr val="0070C0"/>
                </a:solidFill>
                <a:latin typeface="Lucida Sans Unicode" panose="020B0602030504020204"/>
                <a:ea typeface="+mn-ea"/>
              </a:rPr>
              <a:t>C. Lei</a:t>
            </a:r>
            <a:r>
              <a:rPr lang="en-US" altLang="zh-CN" sz="1300" kern="0" dirty="0">
                <a:solidFill>
                  <a:srgbClr val="0070C0"/>
                </a:solidFill>
                <a:latin typeface="Lucida Sans Unicode" panose="020B0602030504020204"/>
                <a:ea typeface="+mn-ea"/>
              </a:rPr>
              <a:t>, S. Bu, Q. Wang, N. Zhou, L. Yang, and X. </a:t>
            </a:r>
            <a:r>
              <a:rPr lang="en-US" altLang="zh-CN" sz="1300" kern="0" dirty="0" err="1">
                <a:solidFill>
                  <a:srgbClr val="0070C0"/>
                </a:solidFill>
                <a:latin typeface="Lucida Sans Unicode" panose="020B0602030504020204"/>
                <a:ea typeface="+mn-ea"/>
              </a:rPr>
              <a:t>Xiong</a:t>
            </a:r>
            <a:r>
              <a:rPr lang="en-US" altLang="zh-CN" sz="1300" kern="0" dirty="0">
                <a:solidFill>
                  <a:srgbClr val="0070C0"/>
                </a:solidFill>
                <a:latin typeface="Lucida Sans Unicode" panose="020B0602030504020204"/>
                <a:ea typeface="+mn-ea"/>
              </a:rPr>
              <a:t>, "Load transfer optimization considering hot-spot and top-oil temperature limits of transformers," </a:t>
            </a:r>
            <a:r>
              <a:rPr lang="en-US" altLang="zh-CN" sz="1300" b="1" i="1" kern="0" dirty="0">
                <a:solidFill>
                  <a:srgbClr val="7030A0"/>
                </a:solidFill>
                <a:latin typeface="Lucida Sans Unicode" panose="020B0602030504020204"/>
                <a:ea typeface="+mn-ea"/>
              </a:rPr>
              <a:t>IEEE Transactions on Power Delivery</a:t>
            </a:r>
            <a:r>
              <a:rPr lang="en-US" altLang="zh-CN" sz="1300" kern="0" dirty="0">
                <a:solidFill>
                  <a:srgbClr val="0070C0"/>
                </a:solidFill>
                <a:latin typeface="Lucida Sans Unicode" panose="020B0602030504020204"/>
                <a:ea typeface="+mn-ea"/>
              </a:rPr>
              <a:t>, vol. 37, no. 3, pp. 2194-2208, June 2022.</a:t>
            </a:r>
          </a:p>
          <a:p>
            <a:pPr latinLnBrk="1">
              <a:lnSpc>
                <a:spcPct val="130000"/>
              </a:lnSpc>
              <a:spcBef>
                <a:spcPts val="0"/>
              </a:spcBef>
            </a:pPr>
            <a:r>
              <a:rPr lang="en-US" altLang="zh-CN" sz="1300" kern="0" dirty="0">
                <a:solidFill>
                  <a:srgbClr val="0070C0"/>
                </a:solidFill>
                <a:latin typeface="Lucida Sans Unicode" panose="020B0602030504020204"/>
              </a:rPr>
              <a:t>4</a:t>
            </a:r>
            <a:r>
              <a:rPr lang="en-US" altLang="zh-CN" sz="1300" kern="0" dirty="0">
                <a:solidFill>
                  <a:srgbClr val="0070C0"/>
                </a:solidFill>
                <a:latin typeface="Lucida Sans Unicode" panose="020B0602030504020204"/>
                <a:ea typeface="+mn-ea"/>
              </a:rPr>
              <a:t>. </a:t>
            </a:r>
            <a:r>
              <a:rPr lang="en-US" altLang="zh-CN" sz="1300" b="1" kern="0" dirty="0">
                <a:solidFill>
                  <a:srgbClr val="0070C0"/>
                </a:solidFill>
                <a:latin typeface="Lucida Sans Unicode" panose="020B0602030504020204"/>
                <a:ea typeface="+mn-ea"/>
              </a:rPr>
              <a:t>C. Lei</a:t>
            </a:r>
            <a:r>
              <a:rPr lang="en-US" altLang="zh-CN" sz="1300" kern="0" dirty="0">
                <a:solidFill>
                  <a:srgbClr val="0070C0"/>
                </a:solidFill>
                <a:latin typeface="Lucida Sans Unicode" panose="020B0602030504020204"/>
                <a:ea typeface="+mn-ea"/>
              </a:rPr>
              <a:t>, S. </a:t>
            </a:r>
            <a:r>
              <a:rPr lang="en-US" altLang="zh-CN" sz="1300" kern="0" dirty="0">
                <a:solidFill>
                  <a:srgbClr val="0070C0"/>
                </a:solidFill>
                <a:latin typeface="Lucida Sans Unicode" panose="020B0602030504020204"/>
              </a:rPr>
              <a:t>Bu and Q. Wang, "Load Transfer Optimization with Graph Characterizations on Different Time-Scales for Multi-Voltage Distribution Networks Against Overload Cascades," </a:t>
            </a:r>
            <a:r>
              <a:rPr lang="en-US" altLang="zh-CN" sz="1300" b="1" i="1" kern="0" dirty="0">
                <a:solidFill>
                  <a:srgbClr val="7030A0"/>
                </a:solidFill>
                <a:latin typeface="Lucida Sans Unicode" panose="020B0602030504020204"/>
                <a:ea typeface="+mn-ea"/>
              </a:rPr>
              <a:t>IEEE Transactions on Power Delivery</a:t>
            </a:r>
            <a:r>
              <a:rPr lang="en-US" altLang="zh-CN" sz="1300" kern="0" dirty="0">
                <a:solidFill>
                  <a:srgbClr val="0070C0"/>
                </a:solidFill>
                <a:latin typeface="Lucida Sans Unicode" panose="020B0602030504020204"/>
              </a:rPr>
              <a:t>, 2024 (Under Review).</a:t>
            </a:r>
          </a:p>
          <a:p>
            <a:pPr lvl="0" latinLnBrk="1">
              <a:lnSpc>
                <a:spcPct val="130000"/>
              </a:lnSpc>
              <a:spcBef>
                <a:spcPts val="0"/>
              </a:spcBef>
            </a:pPr>
            <a:r>
              <a:rPr lang="en-US" altLang="zh-CN" sz="1300" kern="0" dirty="0">
                <a:solidFill>
                  <a:srgbClr val="0070C0"/>
                </a:solidFill>
                <a:latin typeface="Lucida Sans Unicode" panose="020B0602030504020204"/>
              </a:rPr>
              <a:t>5. </a:t>
            </a:r>
            <a:r>
              <a:rPr lang="en-US" altLang="zh-CN" sz="1300" b="1" kern="0" dirty="0">
                <a:solidFill>
                  <a:srgbClr val="0070C0"/>
                </a:solidFill>
                <a:latin typeface="Lucida Sans Unicode" panose="020B0602030504020204"/>
                <a:ea typeface="宋体" panose="02010600030101010101" pitchFamily="2" charset="-122"/>
              </a:rPr>
              <a:t>C. Lei</a:t>
            </a:r>
            <a:r>
              <a:rPr lang="en-US" altLang="zh-CN" sz="1300" kern="0" dirty="0">
                <a:solidFill>
                  <a:srgbClr val="0070C0"/>
                </a:solidFill>
                <a:latin typeface="Lucida Sans Unicode" panose="020B0602030504020204"/>
                <a:ea typeface="宋体" panose="02010600030101010101" pitchFamily="2" charset="-122"/>
              </a:rPr>
              <a:t>, Q. Wang, G. Zhou, S. Bu, N. Zhou, T. Lin and W. Fang, "Probabilistic wind power expansion planning of bundled wind-thermal generation system with retrofitted coal-fired plants using load transfer optimization," </a:t>
            </a:r>
            <a:r>
              <a:rPr lang="en-US" altLang="zh-CN" sz="1300" b="1" i="1" kern="0" dirty="0">
                <a:solidFill>
                  <a:srgbClr val="7030A0"/>
                </a:solidFill>
                <a:latin typeface="Lucida Sans Unicode" panose="020B0602030504020204"/>
                <a:ea typeface="+mn-ea"/>
              </a:rPr>
              <a:t>International Journal of Electrical Power &amp; Energy Systems</a:t>
            </a:r>
            <a:r>
              <a:rPr lang="en-US" altLang="zh-CN" sz="1300" kern="0" dirty="0">
                <a:solidFill>
                  <a:srgbClr val="0070C0"/>
                </a:solidFill>
                <a:latin typeface="Lucida Sans Unicode" panose="020B0602030504020204"/>
                <a:ea typeface="宋体" panose="02010600030101010101" pitchFamily="2" charset="-122"/>
              </a:rPr>
              <a:t>, vol. 151, 2023</a:t>
            </a:r>
          </a:p>
          <a:p>
            <a:pPr latinLnBrk="1">
              <a:lnSpc>
                <a:spcPct val="130000"/>
              </a:lnSpc>
              <a:spcBef>
                <a:spcPts val="0"/>
              </a:spcBef>
            </a:pPr>
            <a:r>
              <a:rPr lang="en-US" altLang="zh-CN" sz="1300" kern="0" dirty="0">
                <a:solidFill>
                  <a:srgbClr val="0070C0"/>
                </a:solidFill>
                <a:latin typeface="Lucida Sans Unicode" panose="020B0602030504020204"/>
              </a:rPr>
              <a:t>6. Y. </a:t>
            </a:r>
            <a:r>
              <a:rPr lang="en-US" altLang="zh-CN" sz="1300" kern="0" dirty="0" err="1">
                <a:solidFill>
                  <a:srgbClr val="0070C0"/>
                </a:solidFill>
                <a:latin typeface="Lucida Sans Unicode" panose="020B0602030504020204"/>
              </a:rPr>
              <a:t>Zou</a:t>
            </a:r>
            <a:r>
              <a:rPr lang="en-US" altLang="zh-CN" sz="1300" kern="0" dirty="0">
                <a:solidFill>
                  <a:srgbClr val="0070C0"/>
                </a:solidFill>
                <a:latin typeface="Lucida Sans Unicode" panose="020B0602030504020204"/>
              </a:rPr>
              <a:t>, Q. Wang, Y. Chi, J. </a:t>
            </a:r>
            <a:r>
              <a:rPr lang="en-US" altLang="zh-CN" sz="1300" kern="0" dirty="0">
                <a:solidFill>
                  <a:srgbClr val="0070C0"/>
                </a:solidFill>
                <a:latin typeface="Lucida Sans Unicode" panose="020B0602030504020204"/>
                <a:ea typeface="+mn-ea"/>
              </a:rPr>
              <a:t>Wang, </a:t>
            </a:r>
            <a:r>
              <a:rPr lang="en-US" altLang="zh-CN" sz="1300" b="1" kern="0" dirty="0">
                <a:solidFill>
                  <a:srgbClr val="0070C0"/>
                </a:solidFill>
                <a:latin typeface="Lucida Sans Unicode" panose="020B0602030504020204"/>
                <a:ea typeface="+mn-ea"/>
              </a:rPr>
              <a:t>C. Lei </a:t>
            </a:r>
            <a:r>
              <a:rPr lang="en-US" altLang="zh-CN" sz="1300" kern="0" dirty="0">
                <a:solidFill>
                  <a:srgbClr val="0070C0"/>
                </a:solidFill>
                <a:latin typeface="Lucida Sans Unicode" panose="020B0602030504020204"/>
                <a:ea typeface="+mn-ea"/>
              </a:rPr>
              <a:t>and </a:t>
            </a:r>
            <a:r>
              <a:rPr lang="en-US" altLang="zh-CN" sz="1300" kern="0" dirty="0">
                <a:solidFill>
                  <a:srgbClr val="0070C0"/>
                </a:solidFill>
                <a:latin typeface="Lucida Sans Unicode" panose="020B0602030504020204"/>
              </a:rPr>
              <a:t>N. Zhou, "Electric Load Profile of 5G Base Station in Distribution Systems Based on Data Flow Analysis," </a:t>
            </a:r>
            <a:r>
              <a:rPr lang="en-US" altLang="zh-CN" sz="1300" b="1" i="1" kern="0" dirty="0">
                <a:solidFill>
                  <a:srgbClr val="7030A0"/>
                </a:solidFill>
                <a:latin typeface="Lucida Sans Unicode" panose="020B0602030504020204"/>
                <a:ea typeface="+mn-ea"/>
              </a:rPr>
              <a:t>IEEE Transactions on Smart Grid</a:t>
            </a:r>
            <a:r>
              <a:rPr lang="en-US" altLang="zh-CN" sz="1300" kern="0" dirty="0">
                <a:solidFill>
                  <a:srgbClr val="0070C0"/>
                </a:solidFill>
                <a:latin typeface="Lucida Sans Unicode" panose="020B0602030504020204"/>
              </a:rPr>
              <a:t>, vol. 13, no. 3, pp. 2452-2466, Feb 2022.</a:t>
            </a:r>
          </a:p>
          <a:p>
            <a:pPr latinLnBrk="1">
              <a:lnSpc>
                <a:spcPct val="130000"/>
              </a:lnSpc>
              <a:spcBef>
                <a:spcPts val="0"/>
              </a:spcBef>
            </a:pPr>
            <a:r>
              <a:rPr lang="en-US" altLang="zh-CN" sz="1300" kern="0" dirty="0">
                <a:solidFill>
                  <a:srgbClr val="0070C0"/>
                </a:solidFill>
                <a:latin typeface="Lucida Sans Unicode" panose="020B0602030504020204"/>
              </a:rPr>
              <a:t>7. Y. </a:t>
            </a:r>
            <a:r>
              <a:rPr lang="en-US" altLang="zh-CN" sz="1300" kern="0" dirty="0" err="1">
                <a:solidFill>
                  <a:srgbClr val="0070C0"/>
                </a:solidFill>
                <a:latin typeface="Lucida Sans Unicode" panose="020B0602030504020204"/>
              </a:rPr>
              <a:t>Zou</a:t>
            </a:r>
            <a:r>
              <a:rPr lang="en-US" altLang="zh-CN" sz="1300" kern="0" dirty="0">
                <a:solidFill>
                  <a:srgbClr val="0070C0"/>
                </a:solidFill>
                <a:latin typeface="Lucida Sans Unicode" panose="020B0602030504020204"/>
              </a:rPr>
              <a:t>, Q. Wang, Q. Xia, Y. </a:t>
            </a:r>
            <a:r>
              <a:rPr lang="en-US" altLang="zh-CN" sz="1300" kern="0" dirty="0">
                <a:solidFill>
                  <a:srgbClr val="0070C0"/>
                </a:solidFill>
                <a:latin typeface="Lucida Sans Unicode" panose="020B0602030504020204"/>
                <a:ea typeface="+mn-ea"/>
              </a:rPr>
              <a:t>Chi, </a:t>
            </a:r>
            <a:r>
              <a:rPr lang="en-US" altLang="zh-CN" sz="1300" b="1" kern="0" dirty="0">
                <a:solidFill>
                  <a:srgbClr val="0070C0"/>
                </a:solidFill>
                <a:latin typeface="Lucida Sans Unicode" panose="020B0602030504020204"/>
                <a:ea typeface="+mn-ea"/>
              </a:rPr>
              <a:t>C. Lei</a:t>
            </a:r>
            <a:r>
              <a:rPr lang="en-US" altLang="zh-CN" sz="1300" kern="0" dirty="0">
                <a:solidFill>
                  <a:srgbClr val="0070C0"/>
                </a:solidFill>
                <a:latin typeface="Lucida Sans Unicode" panose="020B0602030504020204"/>
                <a:ea typeface="+mn-ea"/>
              </a:rPr>
              <a:t>, N. </a:t>
            </a:r>
            <a:r>
              <a:rPr lang="en-US" altLang="zh-CN" sz="1300" kern="0" dirty="0">
                <a:solidFill>
                  <a:srgbClr val="0070C0"/>
                </a:solidFill>
                <a:latin typeface="Lucida Sans Unicode" panose="020B0602030504020204"/>
              </a:rPr>
              <a:t>Zhou, " Federated reinforcement learning for Short-Time scale operation of Wind-Solar-Thermal power network with </a:t>
            </a:r>
            <a:r>
              <a:rPr lang="en-US" altLang="zh-CN" sz="1300" kern="0" dirty="0" err="1">
                <a:solidFill>
                  <a:srgbClr val="0070C0"/>
                </a:solidFill>
                <a:latin typeface="Lucida Sans Unicode" panose="020B0602030504020204"/>
              </a:rPr>
              <a:t>nonconvex</a:t>
            </a:r>
            <a:r>
              <a:rPr lang="en-US" altLang="zh-CN" sz="1300" kern="0" dirty="0">
                <a:solidFill>
                  <a:srgbClr val="0070C0"/>
                </a:solidFill>
                <a:latin typeface="Lucida Sans Unicode" panose="020B0602030504020204"/>
              </a:rPr>
              <a:t> models," </a:t>
            </a:r>
            <a:r>
              <a:rPr lang="en-US" altLang="zh-CN" sz="1300" b="1" i="1" kern="0" dirty="0">
                <a:solidFill>
                  <a:srgbClr val="7030A0"/>
                </a:solidFill>
                <a:latin typeface="Lucida Sans Unicode" panose="020B0602030504020204"/>
                <a:ea typeface="+mn-ea"/>
              </a:rPr>
              <a:t>International Journal of Electrical Power &amp; Energy Systems</a:t>
            </a:r>
            <a:r>
              <a:rPr lang="en-US" altLang="zh-CN" sz="1300" kern="0" dirty="0">
                <a:solidFill>
                  <a:srgbClr val="0070C0"/>
                </a:solidFill>
                <a:latin typeface="Lucida Sans Unicode" panose="020B0602030504020204"/>
              </a:rPr>
              <a:t>, vol. 158, 2024.</a:t>
            </a:r>
          </a:p>
          <a:p>
            <a:pPr lvl="0" latinLnBrk="1">
              <a:lnSpc>
                <a:spcPct val="130000"/>
              </a:lnSpc>
              <a:spcBef>
                <a:spcPts val="0"/>
              </a:spcBef>
            </a:pPr>
            <a:r>
              <a:rPr lang="en-US" altLang="zh-CN" sz="1300" kern="0" dirty="0">
                <a:solidFill>
                  <a:srgbClr val="0070C0"/>
                </a:solidFill>
                <a:latin typeface="Lucida Sans Unicode" panose="020B0602030504020204"/>
              </a:rPr>
              <a:t>8. Q. Wang, J. Wang, </a:t>
            </a:r>
            <a:r>
              <a:rPr lang="en-US" altLang="zh-CN" sz="1300" b="1" kern="0" dirty="0">
                <a:solidFill>
                  <a:srgbClr val="0070C0"/>
                </a:solidFill>
                <a:latin typeface="Lucida Sans Unicode" panose="020B0602030504020204"/>
              </a:rPr>
              <a:t>C. Lei </a:t>
            </a:r>
            <a:r>
              <a:rPr lang="en-US" altLang="zh-CN" sz="1300" kern="0" dirty="0">
                <a:solidFill>
                  <a:srgbClr val="0070C0"/>
                </a:solidFill>
                <a:latin typeface="Lucida Sans Unicode" panose="020B0602030504020204"/>
              </a:rPr>
              <a:t>and N. Zhou, "Short-term planning model for distribution network restructuring based on heat maps," </a:t>
            </a:r>
            <a:r>
              <a:rPr lang="en-US" altLang="zh-CN" sz="1300" b="1" i="1" kern="0" dirty="0">
                <a:solidFill>
                  <a:srgbClr val="7030A0"/>
                </a:solidFill>
                <a:latin typeface="Lucida Sans Unicode" panose="020B0602030504020204"/>
                <a:ea typeface="+mn-ea"/>
              </a:rPr>
              <a:t>IET Generation, Transmission &amp; Distribution</a:t>
            </a:r>
            <a:r>
              <a:rPr lang="en-US" altLang="zh-CN" sz="1300" kern="0" dirty="0">
                <a:solidFill>
                  <a:srgbClr val="0070C0"/>
                </a:solidFill>
                <a:latin typeface="Lucida Sans Unicode" panose="020B0602030504020204"/>
              </a:rPr>
              <a:t>, vol. 12, no. 14, pp.3569-3577, 2018.</a:t>
            </a:r>
          </a:p>
          <a:p>
            <a:pPr lvl="0" latinLnBrk="1">
              <a:lnSpc>
                <a:spcPct val="130000"/>
              </a:lnSpc>
              <a:spcBef>
                <a:spcPts val="0"/>
              </a:spcBef>
            </a:pPr>
            <a:r>
              <a:rPr lang="en-US" altLang="zh-CN" sz="1300" kern="0" dirty="0">
                <a:solidFill>
                  <a:srgbClr val="0070C0"/>
                </a:solidFill>
                <a:latin typeface="Lucida Sans Unicode" panose="020B0602030504020204"/>
              </a:rPr>
              <a:t>9. Q. Wang, J. Liao, Y. Su, </a:t>
            </a:r>
            <a:r>
              <a:rPr lang="en-US" altLang="zh-CN" sz="1300" b="1" kern="0" dirty="0">
                <a:solidFill>
                  <a:srgbClr val="0070C0"/>
                </a:solidFill>
                <a:latin typeface="Lucida Sans Unicode" panose="020B0602030504020204"/>
              </a:rPr>
              <a:t>C. Lei</a:t>
            </a:r>
            <a:r>
              <a:rPr lang="en-US" altLang="zh-CN" sz="1300" kern="0" dirty="0">
                <a:solidFill>
                  <a:srgbClr val="0070C0"/>
                </a:solidFill>
                <a:latin typeface="Lucida Sans Unicode" panose="020B0602030504020204"/>
              </a:rPr>
              <a:t>, T. Wang and N. Zhou, "An optimal reactive power control method for distribution network with soft normally-open points and controlled air-conditioning loads," </a:t>
            </a:r>
            <a:r>
              <a:rPr lang="en-US" altLang="zh-CN" sz="1300" b="1" i="1" kern="0" dirty="0">
                <a:solidFill>
                  <a:srgbClr val="7030A0"/>
                </a:solidFill>
                <a:latin typeface="Lucida Sans Unicode" panose="020B0602030504020204"/>
                <a:ea typeface="+mn-ea"/>
              </a:rPr>
              <a:t>International Journal of Electrical Power &amp; Energy Systems</a:t>
            </a:r>
            <a:r>
              <a:rPr lang="en-US" altLang="zh-CN" sz="1300" kern="0" dirty="0">
                <a:solidFill>
                  <a:srgbClr val="0070C0"/>
                </a:solidFill>
                <a:latin typeface="Lucida Sans Unicode" panose="020B0602030504020204"/>
              </a:rPr>
              <a:t>, vol. 103, 2018</a:t>
            </a:r>
          </a:p>
          <a:p>
            <a:pPr lvl="0" latinLnBrk="1">
              <a:lnSpc>
                <a:spcPct val="130000"/>
              </a:lnSpc>
              <a:spcBef>
                <a:spcPts val="0"/>
              </a:spcBef>
            </a:pPr>
            <a:r>
              <a:rPr lang="en-US" altLang="zh-CN" sz="1300" kern="0" dirty="0">
                <a:solidFill>
                  <a:srgbClr val="0070C0"/>
                </a:solidFill>
                <a:latin typeface="Lucida Sans Unicode" panose="020B0602030504020204"/>
              </a:rPr>
              <a:t>10. S. Yu, N. Zhou, Q. Wang, </a:t>
            </a:r>
            <a:r>
              <a:rPr lang="en-US" altLang="zh-CN" sz="1300" b="1" kern="0" dirty="0">
                <a:solidFill>
                  <a:srgbClr val="0070C0"/>
                </a:solidFill>
                <a:latin typeface="Lucida Sans Unicode" panose="020B0602030504020204"/>
              </a:rPr>
              <a:t>C. Lei </a:t>
            </a:r>
            <a:r>
              <a:rPr lang="en-US" altLang="zh-CN" sz="1300" kern="0" dirty="0">
                <a:solidFill>
                  <a:srgbClr val="0070C0"/>
                </a:solidFill>
                <a:latin typeface="Lucida Sans Unicode" panose="020B0602030504020204"/>
              </a:rPr>
              <a:t>and J. Fang, "Optimal Planning Method of On-load Capacity Regulating Distribution Transformers in Urban Distribution Networks after Electric Energy Replacement Considering Uncertainties," </a:t>
            </a:r>
            <a:r>
              <a:rPr lang="en-US" altLang="zh-CN" sz="1300" b="1" i="1" kern="0" dirty="0">
                <a:solidFill>
                  <a:srgbClr val="7030A0"/>
                </a:solidFill>
                <a:latin typeface="Lucida Sans Unicode" panose="020B0602030504020204"/>
                <a:ea typeface="+mn-ea"/>
              </a:rPr>
              <a:t>Energies</a:t>
            </a:r>
            <a:r>
              <a:rPr lang="en-US" altLang="zh-CN" sz="1300" kern="0" dirty="0">
                <a:solidFill>
                  <a:srgbClr val="0070C0"/>
                </a:solidFill>
                <a:latin typeface="Lucida Sans Unicode" panose="020B0602030504020204"/>
              </a:rPr>
              <a:t>, vol. 11, no. 6, pp.1457, 2018</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2023</a:t>
            </a:r>
          </a:p>
        </p:txBody>
      </p:sp>
      <p:sp>
        <p:nvSpPr>
          <p:cNvPr id="6" name="Slide Number Placeholder 5"/>
          <p:cNvSpPr>
            <a:spLocks noGrp="1"/>
          </p:cNvSpPr>
          <p:nvPr>
            <p:ph type="sldNum" sz="quarter" idx="12"/>
          </p:nvPr>
        </p:nvSpPr>
        <p:spPr/>
        <p:txBody>
          <a:bodyPr/>
          <a:lstStyle/>
          <a:p>
            <a:fld id="{DC56E93C-916F-4253-8F9C-AC53CCEBE614}" type="slidenum">
              <a:rPr lang="en-US" smtClean="0"/>
              <a:t>6</a:t>
            </a:fld>
            <a:endParaRPr lang="en-US" dirty="0">
              <a:solidFill>
                <a:schemeClr val="bg1">
                  <a:lumMod val="95000"/>
                </a:schemeClr>
              </a:solidFill>
            </a:endParaRPr>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23220"/>
          </a:xfrm>
          <a:prstGeom prst="rect">
            <a:avLst/>
          </a:prstGeom>
          <a:solidFill>
            <a:srgbClr val="FF0000">
              <a:alpha val="13000"/>
            </a:srgbClr>
          </a:solidFill>
        </p:spPr>
        <p:txBody>
          <a:bodyPr wrap="square">
            <a:spAutoFit/>
          </a:bodyPr>
          <a:lstStyle/>
          <a:p>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Research Outputs During PhD Study</a:t>
            </a:r>
            <a:endParaRPr lang="zh-CN" altLang="en-US"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endParaRP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内容占位符 1"/>
          <p:cNvSpPr>
            <a:spLocks noGrp="1"/>
          </p:cNvSpPr>
          <p:nvPr>
            <p:ph idx="1"/>
          </p:nvPr>
        </p:nvSpPr>
        <p:spPr>
          <a:xfrm>
            <a:off x="0" y="596064"/>
            <a:ext cx="12192000" cy="6012019"/>
          </a:xfrm>
        </p:spPr>
        <p:txBody>
          <a:bodyPr>
            <a:noAutofit/>
          </a:bodyPr>
          <a:lstStyle/>
          <a:p>
            <a:pPr marL="0" indent="0">
              <a:lnSpc>
                <a:spcPct val="130000"/>
              </a:lnSpc>
              <a:buNone/>
            </a:pPr>
            <a:r>
              <a:rPr lang="en-US" altLang="zh-CN" sz="1200" b="1" dirty="0"/>
              <a:t> </a:t>
            </a:r>
            <a:r>
              <a:rPr lang="en-US" altLang="zh-CN" sz="1300" kern="0" dirty="0">
                <a:solidFill>
                  <a:srgbClr val="FF0000"/>
                </a:solidFill>
                <a:latin typeface="Lucida Sans Unicode" panose="020B0602030504020204"/>
                <a:ea typeface="+mn-ea"/>
              </a:rPr>
              <a:t>Part B: Battery Aggregation for Grid Operational Flexibility Enhancement</a:t>
            </a:r>
            <a:endParaRPr lang="zh-CN" altLang="zh-CN" sz="1300" kern="0" dirty="0">
              <a:solidFill>
                <a:srgbClr val="FF0000"/>
              </a:solidFill>
              <a:latin typeface="Lucida Sans Unicode" panose="020B0602030504020204"/>
              <a:ea typeface="+mn-ea"/>
            </a:endParaRPr>
          </a:p>
          <a:p>
            <a:pPr latinLnBrk="1">
              <a:lnSpc>
                <a:spcPct val="130000"/>
              </a:lnSpc>
              <a:spcBef>
                <a:spcPts val="0"/>
              </a:spcBef>
            </a:pPr>
            <a:r>
              <a:rPr lang="en-US" altLang="zh-CN" sz="1300" kern="0" dirty="0">
                <a:solidFill>
                  <a:srgbClr val="0070C0"/>
                </a:solidFill>
                <a:latin typeface="Lucida Sans Unicode" panose="020B0602030504020204"/>
                <a:ea typeface="+mn-ea"/>
              </a:rPr>
              <a:t>11. </a:t>
            </a:r>
            <a:r>
              <a:rPr lang="en-US" altLang="zh-CN" sz="1300" b="1" kern="0" dirty="0">
                <a:solidFill>
                  <a:srgbClr val="0070C0"/>
                </a:solidFill>
                <a:latin typeface="Lucida Sans Unicode" panose="020B0602030504020204"/>
                <a:ea typeface="+mn-ea"/>
              </a:rPr>
              <a:t>C. Lei</a:t>
            </a:r>
            <a:r>
              <a:rPr lang="en-US" altLang="zh-CN" sz="1300" kern="0" dirty="0">
                <a:solidFill>
                  <a:srgbClr val="0070C0"/>
                </a:solidFill>
                <a:latin typeface="Lucida Sans Unicode" panose="020B0602030504020204"/>
                <a:ea typeface="+mn-ea"/>
              </a:rPr>
              <a:t>, S. Bu, Q. Wang, Z. </a:t>
            </a:r>
            <a:r>
              <a:rPr lang="en-US" altLang="zh-CN" sz="1300" kern="0" dirty="0" err="1">
                <a:solidFill>
                  <a:srgbClr val="0070C0"/>
                </a:solidFill>
                <a:latin typeface="Lucida Sans Unicode" panose="020B0602030504020204"/>
                <a:ea typeface="+mn-ea"/>
              </a:rPr>
              <a:t>Ren</a:t>
            </a:r>
            <a:r>
              <a:rPr lang="en-US" altLang="zh-CN" sz="1300" kern="0" dirty="0">
                <a:solidFill>
                  <a:srgbClr val="0070C0"/>
                </a:solidFill>
                <a:latin typeface="Lucida Sans Unicode" panose="020B0602030504020204"/>
                <a:ea typeface="+mn-ea"/>
              </a:rPr>
              <a:t> and D. </a:t>
            </a:r>
            <a:r>
              <a:rPr lang="en-US" altLang="zh-CN" sz="1300" kern="0" dirty="0" err="1">
                <a:solidFill>
                  <a:srgbClr val="0070C0"/>
                </a:solidFill>
                <a:latin typeface="Lucida Sans Unicode" panose="020B0602030504020204"/>
                <a:ea typeface="+mn-ea"/>
              </a:rPr>
              <a:t>Srinivasan</a:t>
            </a:r>
            <a:r>
              <a:rPr lang="en-US" altLang="zh-CN" sz="1300" kern="0" dirty="0">
                <a:solidFill>
                  <a:srgbClr val="0070C0"/>
                </a:solidFill>
                <a:latin typeface="Lucida Sans Unicode" panose="020B0602030504020204"/>
                <a:ea typeface="+mn-ea"/>
              </a:rPr>
              <a:t>, "Battery Dispatch Optimization for Electric Vehicle Aggregators: A Decomposition-Coordination-based Least Squares Approach with Disjunctive Cuts," </a:t>
            </a:r>
            <a:r>
              <a:rPr lang="en-US" altLang="zh-CN" sz="1300" b="1" i="1" kern="0" dirty="0">
                <a:solidFill>
                  <a:srgbClr val="7030A0"/>
                </a:solidFill>
                <a:latin typeface="Lucida Sans Unicode" panose="020B0602030504020204"/>
                <a:ea typeface="+mn-ea"/>
              </a:rPr>
              <a:t>IEEE Transactions on Power Systems</a:t>
            </a:r>
            <a:r>
              <a:rPr lang="en-US" altLang="zh-CN" sz="1300" kern="0" dirty="0">
                <a:solidFill>
                  <a:srgbClr val="0070C0"/>
                </a:solidFill>
                <a:latin typeface="Lucida Sans Unicode" panose="020B0602030504020204"/>
                <a:ea typeface="+mn-ea"/>
              </a:rPr>
              <a:t>, 2024 (Under Review).</a:t>
            </a:r>
          </a:p>
          <a:p>
            <a:pPr latinLnBrk="1">
              <a:lnSpc>
                <a:spcPct val="130000"/>
              </a:lnSpc>
              <a:spcBef>
                <a:spcPts val="0"/>
              </a:spcBef>
            </a:pPr>
            <a:r>
              <a:rPr lang="en-US" altLang="zh-CN" sz="1300" kern="0" dirty="0">
                <a:solidFill>
                  <a:srgbClr val="0070C0"/>
                </a:solidFill>
                <a:latin typeface="Lucida Sans Unicode" panose="020B0602030504020204"/>
                <a:ea typeface="+mn-ea"/>
              </a:rPr>
              <a:t>12. </a:t>
            </a:r>
            <a:r>
              <a:rPr lang="en-US" altLang="zh-CN" sz="1300" b="1" kern="0" dirty="0">
                <a:solidFill>
                  <a:srgbClr val="0070C0"/>
                </a:solidFill>
                <a:latin typeface="Lucida Sans Unicode" panose="020B0602030504020204"/>
                <a:ea typeface="+mn-ea"/>
              </a:rPr>
              <a:t>C. Lei</a:t>
            </a:r>
            <a:r>
              <a:rPr lang="en-US" altLang="zh-CN" sz="1300" kern="0" dirty="0">
                <a:solidFill>
                  <a:srgbClr val="0070C0"/>
                </a:solidFill>
                <a:latin typeface="Lucida Sans Unicode" panose="020B0602030504020204"/>
                <a:ea typeface="+mn-ea"/>
              </a:rPr>
              <a:t>, S. Bu, Q. Wang and D. </a:t>
            </a:r>
            <a:r>
              <a:rPr lang="en-US" altLang="zh-CN" sz="1300" kern="0" dirty="0" err="1">
                <a:solidFill>
                  <a:srgbClr val="0070C0"/>
                </a:solidFill>
                <a:latin typeface="Lucida Sans Unicode" panose="020B0602030504020204"/>
                <a:ea typeface="+mn-ea"/>
              </a:rPr>
              <a:t>Srinivasan</a:t>
            </a:r>
            <a:r>
              <a:rPr lang="en-US" altLang="zh-CN" sz="1300" kern="0" dirty="0">
                <a:solidFill>
                  <a:srgbClr val="0070C0"/>
                </a:solidFill>
                <a:latin typeface="Lucida Sans Unicode" panose="020B0602030504020204"/>
                <a:ea typeface="+mn-ea"/>
              </a:rPr>
              <a:t>, "Aging-Aware Vehicle Battery Dispatch for Aggregators: A Digital-Twin-enabled Rolling Optimization Framework," </a:t>
            </a:r>
            <a:r>
              <a:rPr lang="en-US" altLang="zh-CN" sz="1300" b="1" i="1" kern="0" dirty="0">
                <a:solidFill>
                  <a:srgbClr val="7030A0"/>
                </a:solidFill>
                <a:latin typeface="Lucida Sans Unicode" panose="020B0602030504020204"/>
                <a:ea typeface="+mn-ea"/>
              </a:rPr>
              <a:t>IEEE Transactions on Power Systems</a:t>
            </a:r>
            <a:r>
              <a:rPr lang="en-US" altLang="zh-CN" sz="1300" kern="0" dirty="0">
                <a:solidFill>
                  <a:srgbClr val="0070C0"/>
                </a:solidFill>
                <a:latin typeface="Lucida Sans Unicode" panose="020B0602030504020204"/>
                <a:ea typeface="+mn-ea"/>
              </a:rPr>
              <a:t>, 2024 (Under Review).</a:t>
            </a:r>
          </a:p>
          <a:p>
            <a:pPr marL="0" lvl="0" indent="0">
              <a:lnSpc>
                <a:spcPct val="130000"/>
              </a:lnSpc>
              <a:spcBef>
                <a:spcPts val="0"/>
              </a:spcBef>
              <a:buNone/>
            </a:pPr>
            <a:r>
              <a:rPr lang="en-US" altLang="zh-CN" sz="1300" kern="0" dirty="0">
                <a:solidFill>
                  <a:srgbClr val="FF0000"/>
                </a:solidFill>
                <a:latin typeface="Lucida Sans Unicode" panose="020B0602030504020204"/>
                <a:ea typeface="宋体" panose="02010600030101010101" pitchFamily="2" charset="-122"/>
              </a:rPr>
              <a:t>Part C: Cyber-Physical Security, Privacy Guarantee and Stability</a:t>
            </a:r>
            <a:endParaRPr lang="en-US" altLang="zh-CN" sz="1300" kern="0" dirty="0">
              <a:solidFill>
                <a:srgbClr val="0070C0"/>
              </a:solidFill>
              <a:latin typeface="Lucida Sans Unicode" panose="020B0602030504020204"/>
              <a:ea typeface="+mn-ea"/>
            </a:endParaRPr>
          </a:p>
          <a:p>
            <a:pPr latinLnBrk="1">
              <a:lnSpc>
                <a:spcPct val="130000"/>
              </a:lnSpc>
              <a:spcBef>
                <a:spcPts val="0"/>
              </a:spcBef>
            </a:pPr>
            <a:r>
              <a:rPr lang="en-US" altLang="zh-CN" sz="1300" kern="0" dirty="0">
                <a:solidFill>
                  <a:srgbClr val="0070C0"/>
                </a:solidFill>
                <a:latin typeface="Lucida Sans Unicode" panose="020B0602030504020204"/>
                <a:ea typeface="+mn-ea"/>
              </a:rPr>
              <a:t>13. </a:t>
            </a:r>
            <a:r>
              <a:rPr lang="en-US" altLang="zh-CN" sz="1300" b="1" kern="0" dirty="0">
                <a:solidFill>
                  <a:srgbClr val="0070C0"/>
                </a:solidFill>
                <a:latin typeface="Lucida Sans Unicode" panose="020B0602030504020204"/>
                <a:ea typeface="+mn-ea"/>
              </a:rPr>
              <a:t>C. Lei</a:t>
            </a:r>
            <a:r>
              <a:rPr lang="en-US" altLang="zh-CN" sz="1300" kern="0" dirty="0">
                <a:solidFill>
                  <a:srgbClr val="0070C0"/>
                </a:solidFill>
                <a:latin typeface="Lucida Sans Unicode" panose="020B0602030504020204"/>
                <a:ea typeface="+mn-ea"/>
              </a:rPr>
              <a:t>, S. Bu, Q. Wang and L. Liang, "</a:t>
            </a:r>
            <a:r>
              <a:rPr lang="en-US" altLang="zh-CN" sz="1300" kern="0" dirty="0" err="1">
                <a:solidFill>
                  <a:srgbClr val="0070C0"/>
                </a:solidFill>
                <a:latin typeface="Lucida Sans Unicode" panose="020B0602030504020204"/>
                <a:ea typeface="+mn-ea"/>
              </a:rPr>
              <a:t>Observability</a:t>
            </a:r>
            <a:r>
              <a:rPr lang="en-US" altLang="zh-CN" sz="1300" kern="0" dirty="0">
                <a:solidFill>
                  <a:srgbClr val="0070C0"/>
                </a:solidFill>
                <a:latin typeface="Lucida Sans Unicode" panose="020B0602030504020204"/>
                <a:ea typeface="+mn-ea"/>
              </a:rPr>
              <a:t> Defense-Constrained Distribution Network Reconfiguration for Cyber-Physical Security Enhancement," </a:t>
            </a:r>
            <a:r>
              <a:rPr lang="en-US" altLang="zh-CN" sz="1300" b="1" i="1" kern="0" dirty="0">
                <a:solidFill>
                  <a:srgbClr val="7030A0"/>
                </a:solidFill>
                <a:latin typeface="Lucida Sans Unicode" panose="020B0602030504020204"/>
                <a:ea typeface="+mn-ea"/>
              </a:rPr>
              <a:t>IEEE Transactions on Smart Grid</a:t>
            </a:r>
            <a:r>
              <a:rPr lang="en-US" altLang="zh-CN" sz="1300" kern="0" dirty="0">
                <a:solidFill>
                  <a:srgbClr val="0070C0"/>
                </a:solidFill>
                <a:latin typeface="Lucida Sans Unicode" panose="020B0602030504020204"/>
                <a:ea typeface="+mn-ea"/>
              </a:rPr>
              <a:t>, vol. 15, no. 2, pp. 2379-2382, March 2024.</a:t>
            </a:r>
          </a:p>
          <a:p>
            <a:pPr latinLnBrk="1">
              <a:lnSpc>
                <a:spcPct val="130000"/>
              </a:lnSpc>
              <a:spcBef>
                <a:spcPts val="0"/>
              </a:spcBef>
            </a:pPr>
            <a:r>
              <a:rPr lang="en-US" altLang="zh-CN" sz="1300" kern="0" dirty="0">
                <a:solidFill>
                  <a:srgbClr val="0070C0"/>
                </a:solidFill>
                <a:latin typeface="Lucida Sans Unicode" panose="020B0602030504020204"/>
                <a:ea typeface="+mn-ea"/>
              </a:rPr>
              <a:t>14. </a:t>
            </a:r>
            <a:r>
              <a:rPr lang="en-US" altLang="zh-CN" sz="1300" b="1" kern="0" dirty="0">
                <a:solidFill>
                  <a:srgbClr val="0070C0"/>
                </a:solidFill>
                <a:latin typeface="Lucida Sans Unicode" panose="020B0602030504020204"/>
                <a:ea typeface="+mn-ea"/>
              </a:rPr>
              <a:t>C. Lei, </a:t>
            </a:r>
            <a:r>
              <a:rPr lang="en-US" altLang="zh-CN" sz="1300" kern="0" dirty="0">
                <a:solidFill>
                  <a:srgbClr val="0070C0"/>
                </a:solidFill>
                <a:latin typeface="Lucida Sans Unicode" panose="020B0602030504020204"/>
                <a:ea typeface="+mn-ea"/>
              </a:rPr>
              <a:t>S. Bu, Q. Chen, Q. Wang and D. </a:t>
            </a:r>
            <a:r>
              <a:rPr lang="en-US" altLang="zh-CN" sz="1300" kern="0" dirty="0" err="1">
                <a:solidFill>
                  <a:srgbClr val="0070C0"/>
                </a:solidFill>
                <a:latin typeface="Lucida Sans Unicode" panose="020B0602030504020204"/>
                <a:ea typeface="+mn-ea"/>
              </a:rPr>
              <a:t>Srinivasan</a:t>
            </a:r>
            <a:r>
              <a:rPr lang="en-US" altLang="zh-CN" sz="1300" kern="0" dirty="0">
                <a:solidFill>
                  <a:srgbClr val="0070C0"/>
                </a:solidFill>
                <a:latin typeface="Lucida Sans Unicode" panose="020B0602030504020204"/>
                <a:ea typeface="+mn-ea"/>
              </a:rPr>
              <a:t>, "Decentralized Optimal Power Flow for Multi-Agent Active Distribution Networks: A Differentially Private Consensus ADMM Algorithm," </a:t>
            </a:r>
            <a:r>
              <a:rPr lang="en-US" altLang="zh-CN" sz="1300" b="1" i="1" kern="0" dirty="0">
                <a:solidFill>
                  <a:srgbClr val="7030A0"/>
                </a:solidFill>
                <a:latin typeface="Lucida Sans Unicode" panose="020B0602030504020204"/>
                <a:ea typeface="+mn-ea"/>
              </a:rPr>
              <a:t>IEEE Transactions on Smart Grid</a:t>
            </a:r>
            <a:r>
              <a:rPr lang="en-US" altLang="zh-CN" sz="1300" kern="0" dirty="0">
                <a:solidFill>
                  <a:srgbClr val="0070C0"/>
                </a:solidFill>
                <a:latin typeface="Lucida Sans Unicode" panose="020B0602030504020204"/>
                <a:ea typeface="+mn-ea"/>
              </a:rPr>
              <a:t>, 2024. (Early Access).</a:t>
            </a:r>
          </a:p>
          <a:p>
            <a:pPr latinLnBrk="1">
              <a:lnSpc>
                <a:spcPct val="130000"/>
              </a:lnSpc>
              <a:spcBef>
                <a:spcPts val="0"/>
              </a:spcBef>
            </a:pPr>
            <a:r>
              <a:rPr lang="en-US" altLang="zh-CN" sz="1300" kern="0" dirty="0">
                <a:solidFill>
                  <a:srgbClr val="0070C0"/>
                </a:solidFill>
                <a:latin typeface="Lucida Sans Unicode" panose="020B0602030504020204"/>
              </a:rPr>
              <a:t>15. </a:t>
            </a:r>
            <a:r>
              <a:rPr lang="en-US" altLang="zh-CN" sz="1300" b="1" kern="0" dirty="0">
                <a:solidFill>
                  <a:srgbClr val="0070C0"/>
                </a:solidFill>
                <a:latin typeface="Lucida Sans Unicode" panose="020B0602030504020204"/>
              </a:rPr>
              <a:t>C. Lei</a:t>
            </a:r>
            <a:r>
              <a:rPr lang="en-US" altLang="zh-CN" sz="1300" kern="0" dirty="0">
                <a:solidFill>
                  <a:srgbClr val="0070C0"/>
                </a:solidFill>
                <a:latin typeface="Lucida Sans Unicode" panose="020B0602030504020204"/>
              </a:rPr>
              <a:t>, S. Bu, Q. Chen, Q. Wang and D. </a:t>
            </a:r>
            <a:r>
              <a:rPr lang="en-US" altLang="zh-CN" sz="1300" kern="0" dirty="0" err="1">
                <a:solidFill>
                  <a:srgbClr val="0070C0"/>
                </a:solidFill>
                <a:latin typeface="Lucida Sans Unicode" panose="020B0602030504020204"/>
              </a:rPr>
              <a:t>Srinivasan</a:t>
            </a:r>
            <a:r>
              <a:rPr lang="en-US" altLang="zh-CN" sz="1300" kern="0" dirty="0">
                <a:solidFill>
                  <a:srgbClr val="0070C0"/>
                </a:solidFill>
                <a:latin typeface="Lucida Sans Unicode" panose="020B0602030504020204"/>
              </a:rPr>
              <a:t>, "A Consensus ADMM-based Differentially Private Reconfiguration Approach for Multi-Agent Active Distribution Networks," </a:t>
            </a:r>
            <a:r>
              <a:rPr lang="en-US" altLang="zh-CN" sz="1300" b="1" i="1" kern="0" dirty="0">
                <a:solidFill>
                  <a:srgbClr val="7030A0"/>
                </a:solidFill>
                <a:latin typeface="Lucida Sans Unicode" panose="020B0602030504020204"/>
                <a:ea typeface="+mn-ea"/>
              </a:rPr>
              <a:t>IEEE Transactions on Power System</a:t>
            </a:r>
            <a:r>
              <a:rPr lang="en-US" altLang="zh-CN" sz="1300" kern="0" dirty="0">
                <a:solidFill>
                  <a:srgbClr val="0070C0"/>
                </a:solidFill>
                <a:latin typeface="Lucida Sans Unicode" panose="020B0602030504020204"/>
              </a:rPr>
              <a:t>, 2024 (Under Review).</a:t>
            </a:r>
          </a:p>
          <a:p>
            <a:pPr latinLnBrk="1">
              <a:lnSpc>
                <a:spcPct val="130000"/>
              </a:lnSpc>
              <a:spcBef>
                <a:spcPts val="0"/>
              </a:spcBef>
            </a:pPr>
            <a:r>
              <a:rPr lang="en-US" altLang="zh-CN" sz="1300" kern="0" dirty="0">
                <a:solidFill>
                  <a:srgbClr val="0070C0"/>
                </a:solidFill>
                <a:latin typeface="Lucida Sans Unicode" panose="020B0602030504020204"/>
              </a:rPr>
              <a:t>16. H. Wang, F. </a:t>
            </a:r>
            <a:r>
              <a:rPr lang="en-US" altLang="zh-CN" sz="1300" kern="0" dirty="0" err="1">
                <a:solidFill>
                  <a:srgbClr val="0070C0"/>
                </a:solidFill>
                <a:latin typeface="Lucida Sans Unicode" panose="020B0602030504020204"/>
              </a:rPr>
              <a:t>Gao</a:t>
            </a:r>
            <a:r>
              <a:rPr lang="en-US" altLang="zh-CN" sz="1300" kern="0" dirty="0">
                <a:solidFill>
                  <a:srgbClr val="0070C0"/>
                </a:solidFill>
                <a:latin typeface="Lucida Sans Unicode" panose="020B0602030504020204"/>
              </a:rPr>
              <a:t>, S. Bu, </a:t>
            </a:r>
            <a:r>
              <a:rPr lang="en-US" altLang="zh-CN" sz="1300" b="1" kern="0" dirty="0">
                <a:solidFill>
                  <a:srgbClr val="0070C0"/>
                </a:solidFill>
                <a:latin typeface="Lucida Sans Unicode" panose="020B0602030504020204"/>
              </a:rPr>
              <a:t>C. Lei </a:t>
            </a:r>
            <a:r>
              <a:rPr lang="en-US" altLang="zh-CN" sz="1300" kern="0" dirty="0">
                <a:solidFill>
                  <a:srgbClr val="0070C0"/>
                </a:solidFill>
                <a:latin typeface="Lucida Sans Unicode" panose="020B0602030504020204"/>
              </a:rPr>
              <a:t>and Q. Chen, “Instability Pattern-guided Model Updating Method for Data-driven Transient Stability Assessment," </a:t>
            </a:r>
            <a:r>
              <a:rPr lang="en-US" altLang="zh-CN" sz="1300" b="1" i="1" kern="0" dirty="0">
                <a:solidFill>
                  <a:srgbClr val="7030A0"/>
                </a:solidFill>
                <a:latin typeface="Lucida Sans Unicode" panose="020B0602030504020204"/>
                <a:ea typeface="+mn-ea"/>
              </a:rPr>
              <a:t>IEEE Transactions on Power Systems</a:t>
            </a:r>
            <a:r>
              <a:rPr lang="en-US" altLang="zh-CN" sz="1300" kern="0" dirty="0">
                <a:solidFill>
                  <a:srgbClr val="0070C0"/>
                </a:solidFill>
                <a:latin typeface="Lucida Sans Unicode" panose="020B0602030504020204"/>
              </a:rPr>
              <a:t>, 2023 (Early Access)</a:t>
            </a:r>
          </a:p>
          <a:p>
            <a:pPr latinLnBrk="1">
              <a:lnSpc>
                <a:spcPct val="130000"/>
              </a:lnSpc>
              <a:spcBef>
                <a:spcPts val="0"/>
              </a:spcBef>
            </a:pPr>
            <a:r>
              <a:rPr lang="en-US" altLang="zh-CN" sz="1300" kern="0" dirty="0">
                <a:solidFill>
                  <a:srgbClr val="0070C0"/>
                </a:solidFill>
                <a:latin typeface="Lucida Sans Unicode" panose="020B0602030504020204"/>
              </a:rPr>
              <a:t>17. Q. Chen, S. Bu, H. Wang and </a:t>
            </a:r>
            <a:r>
              <a:rPr lang="en-US" altLang="zh-CN" sz="1300" b="1" kern="0" dirty="0">
                <a:solidFill>
                  <a:srgbClr val="0070C0"/>
                </a:solidFill>
                <a:latin typeface="Lucida Sans Unicode" panose="020B0602030504020204"/>
              </a:rPr>
              <a:t>C. Lei</a:t>
            </a:r>
            <a:r>
              <a:rPr lang="en-US" altLang="zh-CN" sz="1300" kern="0" dirty="0">
                <a:solidFill>
                  <a:srgbClr val="0070C0"/>
                </a:solidFill>
                <a:latin typeface="Lucida Sans Unicode" panose="020B0602030504020204"/>
              </a:rPr>
              <a:t>, “Real-time Multi-stability Risk Assessment and Visualization of Power Systems: A Graph Neural Network-based Method," </a:t>
            </a:r>
            <a:r>
              <a:rPr lang="en-US" altLang="zh-CN" sz="1300" b="1" i="1" kern="0" dirty="0">
                <a:solidFill>
                  <a:srgbClr val="7030A0"/>
                </a:solidFill>
                <a:latin typeface="Lucida Sans Unicode" panose="020B0602030504020204"/>
                <a:ea typeface="+mn-ea"/>
              </a:rPr>
              <a:t>IEEE Transactions on Power Systems</a:t>
            </a:r>
            <a:r>
              <a:rPr lang="en-US" altLang="zh-CN" sz="1300" kern="0" dirty="0">
                <a:solidFill>
                  <a:srgbClr val="0070C0"/>
                </a:solidFill>
                <a:latin typeface="Lucida Sans Unicode" panose="020B0602030504020204"/>
              </a:rPr>
              <a:t>, 2024 (Early Access).</a:t>
            </a:r>
          </a:p>
          <a:p>
            <a:pPr marL="0" indent="0">
              <a:lnSpc>
                <a:spcPct val="130000"/>
              </a:lnSpc>
              <a:spcBef>
                <a:spcPts val="0"/>
              </a:spcBef>
              <a:buNone/>
            </a:pPr>
            <a:r>
              <a:rPr lang="en-US" altLang="zh-CN" sz="1200" b="1" dirty="0"/>
              <a:t> </a:t>
            </a:r>
            <a:r>
              <a:rPr lang="en-US" altLang="zh-CN" sz="1300" kern="0" dirty="0">
                <a:solidFill>
                  <a:srgbClr val="FF0000"/>
                </a:solidFill>
                <a:latin typeface="Lucida Sans Unicode" panose="020B0602030504020204"/>
              </a:rPr>
              <a:t>Part D: Granted Patents</a:t>
            </a:r>
          </a:p>
          <a:p>
            <a:pPr lvl="0" latinLnBrk="1">
              <a:lnSpc>
                <a:spcPct val="130000"/>
              </a:lnSpc>
              <a:spcBef>
                <a:spcPts val="0"/>
              </a:spcBef>
            </a:pPr>
            <a:r>
              <a:rPr lang="en-US" altLang="zh-CN" sz="1300" kern="0" dirty="0">
                <a:solidFill>
                  <a:srgbClr val="0070C0"/>
                </a:solidFill>
                <a:latin typeface="Lucida Sans Unicode" panose="020B0602030504020204"/>
              </a:rPr>
              <a:t>1. S. Bu, G. Lu, E. </a:t>
            </a:r>
            <a:r>
              <a:rPr lang="en-US" altLang="zh-CN" sz="1300" kern="0" dirty="0" err="1">
                <a:solidFill>
                  <a:srgbClr val="0070C0"/>
                </a:solidFill>
                <a:latin typeface="Lucida Sans Unicode" panose="020B0602030504020204"/>
              </a:rPr>
              <a:t>Yim</a:t>
            </a:r>
            <a:r>
              <a:rPr lang="en-US" altLang="zh-CN" sz="1300" kern="0" dirty="0">
                <a:solidFill>
                  <a:srgbClr val="0070C0"/>
                </a:solidFill>
                <a:latin typeface="Lucida Sans Unicode" panose="020B0602030504020204"/>
              </a:rPr>
              <a:t> and </a:t>
            </a:r>
            <a:r>
              <a:rPr lang="en-US" altLang="zh-CN" sz="1300" b="1" kern="0" dirty="0">
                <a:solidFill>
                  <a:srgbClr val="0070C0"/>
                </a:solidFill>
                <a:latin typeface="Lucida Sans Unicode" panose="020B0602030504020204"/>
              </a:rPr>
              <a:t>C. Lei</a:t>
            </a:r>
            <a:r>
              <a:rPr lang="en-US" altLang="zh-CN" sz="1300" kern="0" dirty="0">
                <a:solidFill>
                  <a:srgbClr val="0070C0"/>
                </a:solidFill>
                <a:latin typeface="Lucida Sans Unicode" panose="020B0602030504020204"/>
              </a:rPr>
              <a:t>, "A Health Index System and Method of Predicting Health Condition in Underground Cables," HK30064886, 08/07/2023, Hong Kong. </a:t>
            </a:r>
          </a:p>
          <a:p>
            <a:pPr marL="0" indent="0" latinLnBrk="1">
              <a:lnSpc>
                <a:spcPct val="130000"/>
              </a:lnSpc>
              <a:spcBef>
                <a:spcPts val="0"/>
              </a:spcBef>
              <a:buNone/>
            </a:pPr>
            <a:r>
              <a:rPr lang="en-US" altLang="zh-CN" sz="1300" kern="0" dirty="0">
                <a:solidFill>
                  <a:srgbClr val="FF0000"/>
                </a:solidFill>
                <a:latin typeface="Lucida Sans Unicode" panose="020B0602030504020204"/>
              </a:rPr>
              <a:t>Part E: Book &amp; Book Chapters</a:t>
            </a:r>
            <a:endParaRPr lang="en-US" altLang="zh-CN" sz="1300" kern="0" dirty="0">
              <a:solidFill>
                <a:srgbClr val="0070C0"/>
              </a:solidFill>
              <a:latin typeface="Lucida Sans Unicode" panose="020B0602030504020204"/>
            </a:endParaRPr>
          </a:p>
          <a:p>
            <a:pPr lvl="0">
              <a:lnSpc>
                <a:spcPct val="130000"/>
              </a:lnSpc>
              <a:spcBef>
                <a:spcPts val="0"/>
              </a:spcBef>
            </a:pPr>
            <a:r>
              <a:rPr lang="en-US" altLang="zh-CN" sz="1300" kern="0" dirty="0">
                <a:solidFill>
                  <a:srgbClr val="0070C0"/>
                </a:solidFill>
                <a:latin typeface="Lucida Sans Unicode" panose="020B0602030504020204"/>
              </a:rPr>
              <a:t>1. </a:t>
            </a:r>
            <a:r>
              <a:rPr lang="en-US" altLang="zh-CN" sz="1300" b="1" kern="0" dirty="0">
                <a:solidFill>
                  <a:srgbClr val="0070C0"/>
                </a:solidFill>
                <a:latin typeface="Lucida Sans Unicode" panose="020B0602030504020204"/>
              </a:rPr>
              <a:t>C. Lei</a:t>
            </a:r>
            <a:r>
              <a:rPr lang="en-US" altLang="zh-CN" sz="1300" kern="0" dirty="0">
                <a:solidFill>
                  <a:srgbClr val="0070C0"/>
                </a:solidFill>
                <a:latin typeface="Lucida Sans Unicode" panose="020B0602030504020204"/>
              </a:rPr>
              <a:t>, Q. Wang and N. Zhou, "Load Transfer Optimization in Smart Distribution Networks," Publisher: China Electric Power Press, 2024. </a:t>
            </a:r>
          </a:p>
          <a:p>
            <a:pPr lvl="0">
              <a:lnSpc>
                <a:spcPct val="130000"/>
              </a:lnSpc>
              <a:spcBef>
                <a:spcPts val="0"/>
              </a:spcBef>
            </a:pPr>
            <a:r>
              <a:rPr lang="en-US" altLang="zh-CN" sz="1300" kern="0" dirty="0">
                <a:solidFill>
                  <a:srgbClr val="0070C0"/>
                </a:solidFill>
                <a:latin typeface="Lucida Sans Unicode" panose="020B0602030504020204"/>
              </a:rPr>
              <a:t>2.</a:t>
            </a:r>
            <a:r>
              <a:rPr lang="en-US" altLang="zh-CN" sz="1300" b="1" kern="0" dirty="0">
                <a:solidFill>
                  <a:srgbClr val="0070C0"/>
                </a:solidFill>
                <a:latin typeface="Lucida Sans Unicode" panose="020B0602030504020204"/>
              </a:rPr>
              <a:t> C. Lei </a:t>
            </a:r>
            <a:r>
              <a:rPr lang="en-US" altLang="zh-CN" sz="1300" kern="0" dirty="0">
                <a:solidFill>
                  <a:srgbClr val="0070C0"/>
                </a:solidFill>
                <a:latin typeface="Lucida Sans Unicode" panose="020B0602030504020204"/>
              </a:rPr>
              <a:t>and Q. Wang, Two Book Chapters of </a:t>
            </a:r>
            <a:r>
              <a:rPr lang="en-US" altLang="zh-CN" sz="1300" kern="0" dirty="0" err="1">
                <a:solidFill>
                  <a:srgbClr val="0070C0"/>
                </a:solidFill>
                <a:latin typeface="Lucida Sans Unicode" panose="020B0602030504020204"/>
              </a:rPr>
              <a:t>Modelling</a:t>
            </a:r>
            <a:r>
              <a:rPr lang="en-US" altLang="zh-CN" sz="1300" kern="0" dirty="0">
                <a:solidFill>
                  <a:srgbClr val="0070C0"/>
                </a:solidFill>
                <a:latin typeface="Lucida Sans Unicode" panose="020B0602030504020204"/>
              </a:rPr>
              <a:t> and Optimization of Power and Energy Resources, edited by </a:t>
            </a:r>
            <a:r>
              <a:rPr lang="en-US" altLang="zh-CN" sz="1300" kern="0" dirty="0" err="1">
                <a:solidFill>
                  <a:srgbClr val="0070C0"/>
                </a:solidFill>
                <a:latin typeface="Lucida Sans Unicode" panose="020B0602030504020204"/>
              </a:rPr>
              <a:t>Farhad</a:t>
            </a:r>
            <a:r>
              <a:rPr lang="en-US" altLang="zh-CN" sz="1300" kern="0" dirty="0">
                <a:solidFill>
                  <a:srgbClr val="0070C0"/>
                </a:solidFill>
                <a:latin typeface="Lucida Sans Unicode" panose="020B0602030504020204"/>
              </a:rPr>
              <a:t> </a:t>
            </a:r>
            <a:r>
              <a:rPr lang="en-US" altLang="zh-CN" sz="1300" kern="0" dirty="0" err="1">
                <a:solidFill>
                  <a:srgbClr val="0070C0"/>
                </a:solidFill>
                <a:latin typeface="Lucida Sans Unicode" panose="020B0602030504020204"/>
              </a:rPr>
              <a:t>Shahnia</a:t>
            </a:r>
            <a:r>
              <a:rPr lang="en-US" altLang="zh-CN" sz="1300" kern="0" dirty="0">
                <a:solidFill>
                  <a:srgbClr val="0070C0"/>
                </a:solidFill>
                <a:latin typeface="Lucida Sans Unicode" panose="020B0602030504020204"/>
              </a:rPr>
              <a:t> and </a:t>
            </a:r>
            <a:r>
              <a:rPr lang="en-US" altLang="zh-CN" sz="1300" kern="0" dirty="0" err="1">
                <a:solidFill>
                  <a:srgbClr val="0070C0"/>
                </a:solidFill>
                <a:latin typeface="Lucida Sans Unicode" panose="020B0602030504020204"/>
              </a:rPr>
              <a:t>Fushuan</a:t>
            </a:r>
            <a:r>
              <a:rPr lang="en-US" altLang="zh-CN" sz="1300" kern="0" dirty="0">
                <a:solidFill>
                  <a:srgbClr val="0070C0"/>
                </a:solidFill>
                <a:latin typeface="Lucida Sans Unicode" panose="020B0602030504020204"/>
              </a:rPr>
              <a:t> Wen, Publisher: Springer Press, 2024.</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7</a:t>
            </a:fld>
            <a:endParaRPr lang="en-US" dirty="0">
              <a:solidFill>
                <a:schemeClr val="bg1">
                  <a:lumMod val="95000"/>
                </a:schemeClr>
              </a:solidFill>
            </a:endParaRPr>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23220"/>
          </a:xfrm>
          <a:prstGeom prst="rect">
            <a:avLst/>
          </a:prstGeom>
          <a:solidFill>
            <a:srgbClr val="FF0000">
              <a:alpha val="13000"/>
            </a:srgbClr>
          </a:solidFill>
        </p:spPr>
        <p:txBody>
          <a:bodyPr wrap="square">
            <a:spAutoFit/>
          </a:bodyPr>
          <a:lstStyle/>
          <a:p>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RISA Research Group Leader – Chief Supervisors</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矩形 16"/>
          <p:cNvSpPr/>
          <p:nvPr/>
        </p:nvSpPr>
        <p:spPr>
          <a:xfrm>
            <a:off x="2032169" y="1119646"/>
            <a:ext cx="10202694" cy="2169825"/>
          </a:xfrm>
          <a:prstGeom prst="rect">
            <a:avLst/>
          </a:prstGeom>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lang="en-US" altLang="zh-CN" sz="1500" kern="0" dirty="0">
                <a:solidFill>
                  <a:sysClr val="windowText" lastClr="000000"/>
                </a:solidFill>
                <a:latin typeface="Lucida Sans Unicode" panose="020B0602030504020204"/>
              </a:rPr>
              <a:t>Ph.D. degree, The Queen’s University of Belfast, Belfast, U.K.</a:t>
            </a: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lang="en-US" altLang="zh-CN" sz="1500" kern="0" dirty="0">
                <a:solidFill>
                  <a:sysClr val="windowText" lastClr="000000"/>
                </a:solidFill>
                <a:latin typeface="Lucida Sans Unicode" panose="020B0602030504020204"/>
              </a:rPr>
              <a:t>National Grid UK as an experienced UK National Transmission System Planner and Operator. </a:t>
            </a: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lang="en-US" altLang="zh-CN" sz="1500" kern="0" dirty="0">
                <a:solidFill>
                  <a:sysClr val="windowText" lastClr="000000"/>
                </a:solidFill>
                <a:latin typeface="Lucida Sans Unicode" panose="020B0602030504020204"/>
              </a:rPr>
              <a:t>Associate Professor and Associate Head with Department of Electrical and Electronic Engineering, The Hong Kong Polytechnic University.</a:t>
            </a: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lang="en-US" altLang="zh-CN" sz="1500" kern="0" dirty="0">
                <a:solidFill>
                  <a:sysClr val="windowText" lastClr="000000"/>
                </a:solidFill>
                <a:latin typeface="Lucida Sans Unicode" panose="020B0602030504020204"/>
              </a:rPr>
              <a:t>Chartered Engineer with UK Royal Engineering Council, London, U.K. </a:t>
            </a: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lang="en-US" altLang="zh-CN" sz="1500" kern="0" dirty="0">
                <a:solidFill>
                  <a:sysClr val="windowText" lastClr="000000"/>
                </a:solidFill>
                <a:latin typeface="Lucida Sans Unicode" panose="020B0602030504020204"/>
              </a:rPr>
              <a:t>Editors of </a:t>
            </a:r>
            <a:r>
              <a:rPr kumimoji="0" lang="en-US" altLang="zh-CN" sz="1500" b="0" i="0" u="none" strike="noStrike" kern="0" cap="none" spc="0" normalizeH="0" baseline="0" noProof="0" dirty="0">
                <a:ln>
                  <a:noFill/>
                </a:ln>
                <a:solidFill>
                  <a:sysClr val="windowText" lastClr="000000"/>
                </a:solidFill>
                <a:effectLst/>
                <a:uLnTx/>
                <a:uFillTx/>
                <a:latin typeface="Lucida Sans Unicode" panose="020B0602030504020204"/>
                <a:cs typeface="+mn-cs"/>
              </a:rPr>
              <a:t>IEEE Transactions on Power Systems</a:t>
            </a:r>
            <a:r>
              <a:rPr kumimoji="0" lang="en-US" altLang="zh-CN" sz="15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0" lang="en-US" altLang="zh-CN" sz="1500" b="0" i="0" u="none" strike="noStrike" kern="0" cap="none" spc="0" normalizeH="0" baseline="0" noProof="0" dirty="0">
                <a:ln>
                  <a:noFill/>
                </a:ln>
                <a:solidFill>
                  <a:sysClr val="windowText" lastClr="000000"/>
                </a:solidFill>
                <a:effectLst/>
                <a:uLnTx/>
                <a:uFillTx/>
                <a:latin typeface="Lucida Sans Unicode" panose="020B0602030504020204"/>
                <a:cs typeface="+mn-cs"/>
              </a:rPr>
              <a:t>IEEE Power Engineering Letters</a:t>
            </a:r>
            <a:r>
              <a:rPr lang="en-US" altLang="zh-CN" sz="1500" kern="0" dirty="0">
                <a:solidFill>
                  <a:sysClr val="windowText" lastClr="000000"/>
                </a:solidFill>
                <a:latin typeface="微软雅黑" panose="020B0503020204020204" pitchFamily="34" charset="-122"/>
                <a:ea typeface="微软雅黑" panose="020B0503020204020204" pitchFamily="34" charset="-122"/>
              </a:rPr>
              <a:t>.</a:t>
            </a:r>
            <a:r>
              <a:rPr kumimoji="0" lang="en-US" altLang="zh-CN" sz="15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a:t>
            </a:r>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4" y="1224700"/>
            <a:ext cx="1600199" cy="195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descr="Prof. CHUNG Chi-yung"/>
          <p:cNvPicPr>
            <a:picLocks noChangeAspect="1" noChangeArrowheads="1"/>
          </p:cNvPicPr>
          <p:nvPr/>
        </p:nvPicPr>
        <p:blipFill rotWithShape="1">
          <a:blip r:embed="rId4">
            <a:extLst>
              <a:ext uri="{28A0092B-C50C-407E-A947-70E740481C1C}">
                <a14:useLocalDpi xmlns:a14="http://schemas.microsoft.com/office/drawing/2010/main" val="0"/>
              </a:ext>
            </a:extLst>
          </a:blip>
          <a:srcRect t="9581" b="10437"/>
          <a:stretch>
            <a:fillRect/>
          </a:stretch>
        </p:blipFill>
        <p:spPr bwMode="auto">
          <a:xfrm>
            <a:off x="295276" y="3962400"/>
            <a:ext cx="1590444" cy="1952623"/>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2055981" y="3708327"/>
            <a:ext cx="10202694" cy="2885405"/>
          </a:xfrm>
          <a:prstGeom prst="rect">
            <a:avLst/>
          </a:prstGeom>
        </p:spPr>
        <p:txBody>
          <a:bodyPr wrap="square">
            <a:spAutoFit/>
          </a:bodyPr>
          <a:lstStyle/>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President-Elect of IEEE PES Governing Board.</a:t>
            </a:r>
          </a:p>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Head of Department and Chair Professor of Power System Engineering, The Hong Kong Polytechnic University.</a:t>
            </a:r>
          </a:p>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Fellow of Canadian Academy of Engineering (CAE)</a:t>
            </a:r>
          </a:p>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Fellow of The Institute of Electrical and Electronics Engineers (FIEEE)</a:t>
            </a:r>
          </a:p>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Fellow of The Engineering Institute of Canada (EIC) </a:t>
            </a:r>
          </a:p>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Consulting Editors of IEEE Transactions on Power Systems, IEEE Transactions on Sustainable Energy, IEEE Power Engineering Letters, etc. </a:t>
            </a:r>
          </a:p>
        </p:txBody>
      </p:sp>
      <p:sp>
        <p:nvSpPr>
          <p:cNvPr id="8" name="矩形 7"/>
          <p:cNvSpPr/>
          <p:nvPr/>
        </p:nvSpPr>
        <p:spPr>
          <a:xfrm>
            <a:off x="98340" y="657981"/>
            <a:ext cx="2815002" cy="461665"/>
          </a:xfrm>
          <a:prstGeom prst="rect">
            <a:avLst/>
          </a:prstGeom>
        </p:spPr>
        <p:txBody>
          <a:bodyPr wrap="none">
            <a:spAutoFit/>
          </a:bodyPr>
          <a:lstStyle/>
          <a:p>
            <a:pPr marL="342900" lvl="0" indent="-342900" algn="ctr">
              <a:lnSpc>
                <a:spcPct val="120000"/>
              </a:lnSpc>
              <a:spcBef>
                <a:spcPts val="1000"/>
              </a:spcBef>
              <a:buFont typeface="Wingdings" panose="05000000000000000000" pitchFamily="2" charset="2"/>
              <a:buChar char="n"/>
            </a:pPr>
            <a:r>
              <a:rPr lang="de-DE" altLang="zh-CN" sz="2000" dirty="0">
                <a:solidFill>
                  <a:srgbClr val="0070C0"/>
                </a:solidFill>
                <a:latin typeface="Microsoft JhengHei" panose="020B0604030504040204" pitchFamily="34" charset="-120"/>
                <a:ea typeface="Microsoft JhengHei" panose="020B0604030504040204" pitchFamily="34" charset="-120"/>
              </a:rPr>
              <a:t>Prof. Siqi Bu (Steve)</a:t>
            </a:r>
            <a:endParaRPr lang="en-US" altLang="zh-CN" sz="2000" dirty="0">
              <a:solidFill>
                <a:srgbClr val="0070C0"/>
              </a:solidFill>
              <a:latin typeface="Microsoft JhengHei" panose="020B0604030504040204" pitchFamily="34" charset="-120"/>
              <a:ea typeface="Microsoft JhengHei" panose="020B0604030504040204" pitchFamily="34" charset="-120"/>
            </a:endParaRPr>
          </a:p>
        </p:txBody>
      </p:sp>
      <p:sp>
        <p:nvSpPr>
          <p:cNvPr id="22" name="矩形 21"/>
          <p:cNvSpPr/>
          <p:nvPr/>
        </p:nvSpPr>
        <p:spPr>
          <a:xfrm>
            <a:off x="98340" y="3302342"/>
            <a:ext cx="2469394" cy="461665"/>
          </a:xfrm>
          <a:prstGeom prst="rect">
            <a:avLst/>
          </a:prstGeom>
        </p:spPr>
        <p:txBody>
          <a:bodyPr wrap="none">
            <a:spAutoFit/>
          </a:bodyPr>
          <a:lstStyle/>
          <a:p>
            <a:pPr marL="342900" lvl="0" indent="-342900" algn="ctr">
              <a:lnSpc>
                <a:spcPct val="120000"/>
              </a:lnSpc>
              <a:spcBef>
                <a:spcPts val="1000"/>
              </a:spcBef>
              <a:buFont typeface="Wingdings" panose="05000000000000000000" pitchFamily="2" charset="2"/>
              <a:buChar char="n"/>
            </a:pPr>
            <a:r>
              <a:rPr lang="de-DE" altLang="zh-CN" sz="2000" dirty="0">
                <a:solidFill>
                  <a:srgbClr val="0070C0"/>
                </a:solidFill>
                <a:latin typeface="Microsoft JhengHei" panose="020B0604030504040204" pitchFamily="34" charset="-120"/>
                <a:ea typeface="Microsoft JhengHei" panose="020B0604030504040204" pitchFamily="34" charset="-120"/>
              </a:rPr>
              <a:t>Prof. C. </a:t>
            </a:r>
            <a:r>
              <a:rPr lang="en-US" altLang="zh-CN" sz="2000" dirty="0">
                <a:solidFill>
                  <a:srgbClr val="0070C0"/>
                </a:solidFill>
                <a:latin typeface="Microsoft JhengHei" panose="020B0604030504040204" pitchFamily="34" charset="-120"/>
                <a:ea typeface="Microsoft JhengHei" panose="020B0604030504040204" pitchFamily="34" charset="-120"/>
              </a:rPr>
              <a:t>Y. Chung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8</a:t>
            </a:fld>
            <a:endParaRPr lang="en-US" dirty="0">
              <a:solidFill>
                <a:schemeClr val="bg1">
                  <a:lumMod val="95000"/>
                </a:schemeClr>
              </a:solidFill>
            </a:endParaRPr>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r>
              <a:rPr lang="en-US"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Centre for Advances in Reliability and Safety – PI</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矩形 16"/>
          <p:cNvSpPr/>
          <p:nvPr/>
        </p:nvSpPr>
        <p:spPr>
          <a:xfrm>
            <a:off x="2075031" y="1110654"/>
            <a:ext cx="10202694" cy="2169825"/>
          </a:xfrm>
          <a:prstGeom prst="rect">
            <a:avLst/>
          </a:prstGeom>
        </p:spPr>
        <p:txBody>
          <a:bodyPr wrap="square">
            <a:spAutoFit/>
          </a:bodyPr>
          <a:lstStyle/>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Distinguished University Professor, University of Maryland</a:t>
            </a:r>
          </a:p>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Founder, Center for Advanced Life Cycle Engineering (CALCE) </a:t>
            </a:r>
          </a:p>
          <a:p>
            <a:pPr marL="28575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Maryland Energy Innovation Institute</a:t>
            </a:r>
          </a:p>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ASME Fellow and an SAE Fellow </a:t>
            </a:r>
          </a:p>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Fellow of The Institute of Electrical and Electronics Engineers (FIEEE)</a:t>
            </a:r>
          </a:p>
          <a:p>
            <a:pPr marL="285750" lvl="0" indent="-285750">
              <a:lnSpc>
                <a:spcPct val="150000"/>
              </a:lnSpc>
              <a:buFont typeface="Wingdings" panose="05000000000000000000" pitchFamily="2" charset="2"/>
              <a:buChar char="n"/>
            </a:pPr>
            <a:r>
              <a:rPr lang="en-US" altLang="zh-CN" sz="1500" kern="0" dirty="0">
                <a:solidFill>
                  <a:sysClr val="windowText" lastClr="000000"/>
                </a:solidFill>
                <a:latin typeface="Lucida Sans Unicode" panose="020B0602030504020204"/>
              </a:rPr>
              <a:t>Editor-in-chief of IEEE Transactions on Reliability </a:t>
            </a:r>
          </a:p>
        </p:txBody>
      </p:sp>
      <p:sp>
        <p:nvSpPr>
          <p:cNvPr id="22" name="矩形 21"/>
          <p:cNvSpPr/>
          <p:nvPr/>
        </p:nvSpPr>
        <p:spPr>
          <a:xfrm>
            <a:off x="90713" y="637293"/>
            <a:ext cx="2801343" cy="461665"/>
          </a:xfrm>
          <a:prstGeom prst="rect">
            <a:avLst/>
          </a:prstGeom>
        </p:spPr>
        <p:txBody>
          <a:bodyPr wrap="none">
            <a:spAutoFit/>
          </a:bodyPr>
          <a:lstStyle/>
          <a:p>
            <a:pPr marL="342900" lvl="0" indent="-342900" algn="ctr">
              <a:lnSpc>
                <a:spcPct val="120000"/>
              </a:lnSpc>
              <a:spcBef>
                <a:spcPts val="1000"/>
              </a:spcBef>
              <a:buFont typeface="Wingdings" panose="05000000000000000000" pitchFamily="2" charset="2"/>
              <a:buChar char="n"/>
            </a:pPr>
            <a:r>
              <a:rPr lang="de-DE" altLang="zh-CN" sz="2000" dirty="0">
                <a:solidFill>
                  <a:srgbClr val="0070C0"/>
                </a:solidFill>
                <a:latin typeface="Microsoft JhengHei" panose="020B0604030504040204" pitchFamily="34" charset="-120"/>
                <a:ea typeface="Microsoft JhengHei" panose="020B0604030504040204" pitchFamily="34" charset="-120"/>
              </a:rPr>
              <a:t>Prof. Michael Pecht</a:t>
            </a:r>
            <a:endParaRPr lang="en-US" altLang="zh-CN" sz="2000" dirty="0">
              <a:solidFill>
                <a:srgbClr val="0070C0"/>
              </a:solidFill>
              <a:latin typeface="Microsoft JhengHei" panose="020B0604030504040204" pitchFamily="34" charset="-120"/>
              <a:ea typeface="Microsoft JhengHei" panose="020B0604030504040204" pitchFamily="34" charset="-120"/>
            </a:endParaRPr>
          </a:p>
        </p:txBody>
      </p:sp>
      <p:sp>
        <p:nvSpPr>
          <p:cNvPr id="8" name="矩形 7"/>
          <p:cNvSpPr/>
          <p:nvPr/>
        </p:nvSpPr>
        <p:spPr>
          <a:xfrm>
            <a:off x="90713" y="3317407"/>
            <a:ext cx="11691712" cy="553998"/>
          </a:xfrm>
          <a:prstGeom prst="rect">
            <a:avLst/>
          </a:prstGeom>
        </p:spPr>
        <p:txBody>
          <a:bodyPr wrap="square">
            <a:spAutoFit/>
          </a:bodyPr>
          <a:lstStyle/>
          <a:p>
            <a:pPr marL="285750" indent="-285750">
              <a:buFont typeface="Wingdings" panose="05000000000000000000" pitchFamily="2" charset="2"/>
              <a:buChar char="p"/>
            </a:pPr>
            <a:r>
              <a:rPr lang="en-US" altLang="zh-CN" sz="1500" b="1" kern="0" dirty="0">
                <a:solidFill>
                  <a:sysClr val="windowText" lastClr="000000"/>
                </a:solidFill>
                <a:latin typeface="Lucida Sans Unicode" panose="020B0602030504020204"/>
              </a:rPr>
              <a:t>Adaptive diagnostics of Water Tree in Medium Voltage Underground Cable using Transfer Learning and Simulation-based Analysis to Assess Cable Condition and Predict Remaining Useful Life (CAIRS in Hong Kong)</a:t>
            </a:r>
            <a:endParaRPr lang="zh-CN" altLang="en-US" sz="1500" b="1" kern="0" dirty="0">
              <a:solidFill>
                <a:sysClr val="windowText" lastClr="000000"/>
              </a:solidFill>
              <a:latin typeface="Lucida Sans Unicode" panose="020B0602030504020204"/>
            </a:endParaRPr>
          </a:p>
        </p:txBody>
      </p:sp>
      <p:pic>
        <p:nvPicPr>
          <p:cNvPr id="32772" name="Picture 4" descr="http://sklofp.zju.edu.cn/_upload/article/images/62/3b/802990194848a5e7ab0b0e0becbd/a0c49aa3-3a60-4042-832d-6e85b8ee344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53" y="1179268"/>
            <a:ext cx="1645826" cy="2032596"/>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7046283" y="5827042"/>
            <a:ext cx="2337499" cy="553998"/>
          </a:xfrm>
          <a:prstGeom prst="rect">
            <a:avLst/>
          </a:prstGeom>
        </p:spPr>
        <p:txBody>
          <a:bodyPr wrap="none">
            <a:spAutoFit/>
          </a:bodyPr>
          <a:lstStyle/>
          <a:p>
            <a:r>
              <a:rPr lang="en-US" altLang="zh-CN" sz="1500" kern="0" dirty="0">
                <a:solidFill>
                  <a:sysClr val="windowText" lastClr="000000"/>
                </a:solidFill>
                <a:latin typeface="Lucida Sans Unicode" panose="020B0602030504020204"/>
              </a:rPr>
              <a:t>Life Span Prediction of </a:t>
            </a:r>
          </a:p>
          <a:p>
            <a:r>
              <a:rPr lang="en-US" altLang="zh-CN" sz="1500" kern="0" dirty="0">
                <a:solidFill>
                  <a:sysClr val="windowText" lastClr="000000"/>
                </a:solidFill>
                <a:latin typeface="Lucida Sans Unicode" panose="020B0602030504020204"/>
              </a:rPr>
              <a:t>Battery Pack 18650</a:t>
            </a:r>
            <a:endParaRPr lang="zh-CN" altLang="en-US" sz="1500" kern="0" dirty="0">
              <a:solidFill>
                <a:sysClr val="windowText" lastClr="000000"/>
              </a:solidFill>
              <a:latin typeface="Lucida Sans Unicode" panose="020B0602030504020204"/>
            </a:endParaRPr>
          </a:p>
        </p:txBody>
      </p:sp>
      <p:pic>
        <p:nvPicPr>
          <p:cNvPr id="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087"/>
          <a:stretch>
            <a:fillRect/>
          </a:stretch>
        </p:blipFill>
        <p:spPr bwMode="auto">
          <a:xfrm>
            <a:off x="9254664" y="3943232"/>
            <a:ext cx="1615235" cy="1123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24975" y="5093412"/>
            <a:ext cx="2672909" cy="1416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AutoShape 9" descr="Analyzing Thermal Distribution in a Li-Ion Battery Pack | COMSOL B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AutoShape 11" descr="Analyzing Thermal Distribution in a Li-Ion Battery Pack | COMSOL Blo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2782" name="Picture 14" descr="Modeling Lithium-Ion Batteries for Quality and Safety Assurance | COMSOL  Blo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821" t="-1706" r="19026" b="1706"/>
          <a:stretch>
            <a:fillRect/>
          </a:stretch>
        </p:blipFill>
        <p:spPr bwMode="auto">
          <a:xfrm>
            <a:off x="11074538" y="3777146"/>
            <a:ext cx="859840" cy="1289673"/>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7" descr="18650 Battery Pack Calcula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2786" name="Picture 1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46283" y="4057650"/>
            <a:ext cx="2100810" cy="164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descr="China XLPE Insulated Medium Voltage Concentric Neutral Cables - China  Underground Cable, Xlpe Cabl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975" y="4295599"/>
            <a:ext cx="2030102" cy="985522"/>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76488" y="5365377"/>
            <a:ext cx="2485737" cy="784830"/>
          </a:xfrm>
          <a:prstGeom prst="rect">
            <a:avLst/>
          </a:prstGeom>
        </p:spPr>
        <p:txBody>
          <a:bodyPr wrap="square">
            <a:spAutoFit/>
          </a:bodyPr>
          <a:lstStyle/>
          <a:p>
            <a:r>
              <a:rPr lang="en-US" altLang="zh-CN" sz="1500" kern="0" dirty="0">
                <a:solidFill>
                  <a:sysClr val="windowText" lastClr="000000"/>
                </a:solidFill>
                <a:latin typeface="Lucida Sans Unicode" panose="020B0602030504020204"/>
              </a:rPr>
              <a:t>Underground XLPE (Cross-linked polyethylene) Cable</a:t>
            </a:r>
            <a:endParaRPr lang="zh-CN" altLang="en-US" sz="1500" kern="0" dirty="0">
              <a:solidFill>
                <a:sysClr val="windowText" lastClr="000000"/>
              </a:solidFill>
              <a:latin typeface="Lucida Sans Unicode" panose="020B0602030504020204"/>
            </a:endParaRPr>
          </a:p>
        </p:txBody>
      </p:sp>
      <p:pic>
        <p:nvPicPr>
          <p:cNvPr id="37" name="Picture 691132287" descr="Logo&#10;&#10;Description automatically generated"/>
          <p:cNvPicPr/>
          <p:nvPr/>
        </p:nvPicPr>
        <p:blipFill>
          <a:blip r:embed="rId9" cstate="print">
            <a:extLst>
              <a:ext uri="{28A0092B-C50C-407E-A947-70E740481C1C}">
                <a14:useLocalDpi xmlns:a14="http://schemas.microsoft.com/office/drawing/2010/main" val="0"/>
              </a:ext>
            </a:extLst>
          </a:blip>
          <a:stretch>
            <a:fillRect/>
          </a:stretch>
        </p:blipFill>
        <p:spPr>
          <a:xfrm>
            <a:off x="9054659" y="1455493"/>
            <a:ext cx="2943225" cy="1287443"/>
          </a:xfrm>
          <a:prstGeom prst="rect">
            <a:avLst/>
          </a:prstGeom>
        </p:spPr>
      </p:pic>
      <p:pic>
        <p:nvPicPr>
          <p:cNvPr id="38" name="Picture 6" descr="Diagram&#10;&#10;Description automatically generated"/>
          <p:cNvPicPr/>
          <p:nvPr/>
        </p:nvPicPr>
        <p:blipFill>
          <a:blip r:embed="rId10" cstate="print">
            <a:extLst>
              <a:ext uri="{28A0092B-C50C-407E-A947-70E740481C1C}">
                <a14:useLocalDpi xmlns:a14="http://schemas.microsoft.com/office/drawing/2010/main" val="0"/>
              </a:ext>
            </a:extLst>
          </a:blip>
          <a:stretch>
            <a:fillRect/>
          </a:stretch>
        </p:blipFill>
        <p:spPr>
          <a:xfrm>
            <a:off x="2388239" y="3947503"/>
            <a:ext cx="4548498" cy="245211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4A2AD-070E-4CBB-9C28-4785188B7962}" type="datetime1">
              <a:rPr lang="en-US" smtClean="0"/>
              <a:t>9/9/2024</a:t>
            </a:fld>
            <a:endParaRPr lang="en-US" dirty="0">
              <a:solidFill>
                <a:schemeClr val="bg1">
                  <a:lumMod val="95000"/>
                </a:schemeClr>
              </a:solidFill>
            </a:endParaRPr>
          </a:p>
        </p:txBody>
      </p:sp>
      <p:sp>
        <p:nvSpPr>
          <p:cNvPr id="5" name="Footer Placeholder 4"/>
          <p:cNvSpPr>
            <a:spLocks noGrp="1"/>
          </p:cNvSpPr>
          <p:nvPr>
            <p:ph type="ftr" sz="quarter" idx="11"/>
          </p:nvPr>
        </p:nvSpPr>
        <p:spPr/>
        <p:txBody>
          <a:bodyPr/>
          <a:lstStyle/>
          <a:p>
            <a:r>
              <a:rPr lang="en-US" dirty="0" err="1"/>
              <a:t>CAiRS</a:t>
            </a:r>
            <a:r>
              <a:rPr lang="en-US" dirty="0"/>
              <a:t> </a:t>
            </a:r>
            <a:r>
              <a:rPr lang="en-US" dirty="0">
                <a:latin typeface="Lato"/>
              </a:rPr>
              <a:t>© </a:t>
            </a:r>
            <a:r>
              <a:rPr lang="en-US" dirty="0"/>
              <a:t>2024</a:t>
            </a:r>
          </a:p>
        </p:txBody>
      </p:sp>
      <p:sp>
        <p:nvSpPr>
          <p:cNvPr id="6" name="Slide Number Placeholder 5"/>
          <p:cNvSpPr>
            <a:spLocks noGrp="1"/>
          </p:cNvSpPr>
          <p:nvPr>
            <p:ph type="sldNum" sz="quarter" idx="12"/>
          </p:nvPr>
        </p:nvSpPr>
        <p:spPr/>
        <p:txBody>
          <a:bodyPr/>
          <a:lstStyle/>
          <a:p>
            <a:fld id="{DC56E93C-916F-4253-8F9C-AC53CCEBE614}" type="slidenum">
              <a:rPr lang="en-US" smtClean="0"/>
              <a:t>9</a:t>
            </a:fld>
            <a:endParaRPr lang="en-US" dirty="0">
              <a:solidFill>
                <a:schemeClr val="bg1">
                  <a:lumMod val="95000"/>
                </a:schemeClr>
              </a:solidFill>
            </a:endParaRPr>
          </a:p>
        </p:txBody>
      </p:sp>
      <p:sp>
        <p:nvSpPr>
          <p:cNvPr id="1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5" name="Rectangle 2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1" name="Rectangle 3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4" name="矩形 33"/>
          <p:cNvSpPr/>
          <p:nvPr/>
        </p:nvSpPr>
        <p:spPr>
          <a:xfrm>
            <a:off x="1" y="72844"/>
            <a:ext cx="9324974" cy="507831"/>
          </a:xfrm>
          <a:prstGeom prst="rect">
            <a:avLst/>
          </a:prstGeom>
          <a:solidFill>
            <a:srgbClr val="FF0000">
              <a:alpha val="13000"/>
            </a:srgbClr>
          </a:solidFill>
        </p:spPr>
        <p:txBody>
          <a:bodyPr wrap="square">
            <a:spAutoFit/>
          </a:bodyPr>
          <a:lstStyle/>
          <a:p>
            <a:pPr eaLnBrk="0" fontAlgn="base" hangingPunct="0">
              <a:spcBef>
                <a:spcPct val="0"/>
              </a:spcBef>
              <a:spcAft>
                <a:spcPct val="0"/>
              </a:spcAft>
              <a:defRPr/>
            </a:pPr>
            <a:r>
              <a:rPr lang="fr-FR" altLang="zh-CN" sz="27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cs typeface="Arial" panose="020B0604020202020204" pitchFamily="34" charset="0"/>
              </a:rPr>
              <a:t>Part 1 Finite Element Analysis - COMSOL Simulation</a:t>
            </a:r>
          </a:p>
        </p:txBody>
      </p:sp>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0" name="圆角矩形 59"/>
          <p:cNvSpPr/>
          <p:nvPr/>
        </p:nvSpPr>
        <p:spPr>
          <a:xfrm>
            <a:off x="453118" y="2130994"/>
            <a:ext cx="9395732" cy="2996565"/>
          </a:xfrm>
          <a:prstGeom prst="roundRect">
            <a:avLst/>
          </a:prstGeom>
          <a:solidFill>
            <a:schemeClr val="accent1">
              <a:lumMod val="20000"/>
              <a:lumOff val="80000"/>
              <a:alpha val="15000"/>
            </a:schemeClr>
          </a:solidFill>
          <a:ln>
            <a:noFill/>
          </a:ln>
          <a:effectLst>
            <a:reflection blurRad="12700" stA="38000" endPos="28000" dist="5000" dir="5400000" sy="-100000" algn="bl" rotWithShape="0"/>
          </a:effectLst>
        </p:spPr>
        <p:txBody>
          <a:bodyPr wrap="square">
            <a:spAutoFit/>
          </a:bodyPr>
          <a:lstStyle/>
          <a:p>
            <a:pPr>
              <a:lnSpc>
                <a:spcPct val="200000"/>
              </a:lnSpc>
            </a:pPr>
            <a:r>
              <a:rPr lang="en-US" altLang="zh-CN" sz="1700" b="1" kern="0" dirty="0">
                <a:solidFill>
                  <a:srgbClr val="C00000"/>
                </a:solidFill>
                <a:latin typeface="Lucida Sans Unicode" panose="020B0602030504020204"/>
              </a:rPr>
              <a:t>Expertise -  COMSOL Simulation</a:t>
            </a:r>
          </a:p>
          <a:p>
            <a:pPr marL="285750" indent="-285750">
              <a:lnSpc>
                <a:spcPct val="200000"/>
              </a:lnSpc>
              <a:buFont typeface="Arial" panose="020B0604020202020204" pitchFamily="34" charset="0"/>
              <a:buChar char="•"/>
            </a:pPr>
            <a:r>
              <a:rPr lang="en-US" altLang="zh-CN" sz="1700" kern="0" dirty="0">
                <a:solidFill>
                  <a:sysClr val="windowText" lastClr="000000"/>
                </a:solidFill>
                <a:latin typeface="Lucida Sans Unicode" panose="020B0602030504020204"/>
              </a:rPr>
              <a:t>Degraded Underground XLPE Cable</a:t>
            </a:r>
          </a:p>
          <a:p>
            <a:pPr marL="285750" lvl="0" indent="-285750">
              <a:lnSpc>
                <a:spcPct val="200000"/>
              </a:lnSpc>
              <a:buFont typeface="Arial" panose="020B0604020202020204" pitchFamily="34" charset="0"/>
              <a:buChar char="•"/>
            </a:pPr>
            <a:r>
              <a:rPr lang="en-US" altLang="zh-CN" sz="1700" kern="0" dirty="0">
                <a:solidFill>
                  <a:sysClr val="windowText" lastClr="000000"/>
                </a:solidFill>
                <a:latin typeface="Lucida Sans Unicode" panose="020B0602030504020204"/>
              </a:rPr>
              <a:t>Electrochemical-Thermal Coupled Modeling</a:t>
            </a:r>
          </a:p>
          <a:p>
            <a:pPr marL="285750" lvl="0" indent="-285750">
              <a:lnSpc>
                <a:spcPct val="200000"/>
              </a:lnSpc>
              <a:buFont typeface="Arial" panose="020B0604020202020204" pitchFamily="34" charset="0"/>
              <a:buChar char="•"/>
            </a:pPr>
            <a:r>
              <a:rPr lang="en-US" altLang="zh-CN" sz="1700" kern="0" dirty="0">
                <a:solidFill>
                  <a:sysClr val="windowText" lastClr="000000"/>
                </a:solidFill>
                <a:latin typeface="Lucida Sans Unicode" panose="020B0602030504020204"/>
              </a:rPr>
              <a:t>Electric Circuit Breaker -  Arc Simulation</a:t>
            </a:r>
          </a:p>
          <a:p>
            <a:pPr marL="285750" indent="-285750">
              <a:lnSpc>
                <a:spcPct val="200000"/>
              </a:lnSpc>
              <a:buFont typeface="Arial" panose="020B0604020202020204" pitchFamily="34" charset="0"/>
              <a:buChar char="•"/>
            </a:pPr>
            <a:r>
              <a:rPr lang="en-US" altLang="zh-CN" sz="1700" kern="0" dirty="0">
                <a:solidFill>
                  <a:sysClr val="windowText" lastClr="000000"/>
                </a:solidFill>
                <a:latin typeface="Lucida Sans Unicode" panose="020B0602030504020204"/>
              </a:rPr>
              <a:t>Life Cycle Prediction for Underground Cables</a:t>
            </a:r>
            <a:r>
              <a:rPr lang="en-US" altLang="zh-CN" sz="1700" kern="0" baseline="30000" dirty="0">
                <a:solidFill>
                  <a:srgbClr val="FF0000"/>
                </a:solidFill>
                <a:latin typeface="Lucida Sans Unicode" panose="020B0602030504020204"/>
              </a:rPr>
              <a:t>1</a:t>
            </a:r>
            <a:endParaRPr lang="zh-CN" altLang="en-US" sz="1700" kern="0" baseline="30000" dirty="0">
              <a:solidFill>
                <a:srgbClr val="FF0000"/>
              </a:solidFill>
              <a:latin typeface="Lucida Sans Unicode" panose="020B0602030504020204"/>
            </a:endParaRPr>
          </a:p>
        </p:txBody>
      </p:sp>
      <p:sp>
        <p:nvSpPr>
          <p:cNvPr id="61" name="TextBox 12"/>
          <p:cNvSpPr txBox="1">
            <a:spLocks noChangeArrowheads="1"/>
          </p:cNvSpPr>
          <p:nvPr/>
        </p:nvSpPr>
        <p:spPr bwMode="auto">
          <a:xfrm>
            <a:off x="152400" y="733139"/>
            <a:ext cx="103822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66700" lvl="0" indent="361950" algn="just">
              <a:lnSpc>
                <a:spcPct val="200000"/>
              </a:lnSpc>
              <a:buFont typeface="Wingdings" panose="05000000000000000000" pitchFamily="2" charset="2"/>
              <a:buChar char="n"/>
            </a:pPr>
            <a:r>
              <a:rPr lang="en-US" altLang="zh-CN" sz="20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rPr>
              <a:t>App.1 – Electrochemical-Thermal Coupled Modeling</a:t>
            </a:r>
          </a:p>
          <a:p>
            <a:pPr marL="266700" lvl="0" indent="361950" algn="just">
              <a:lnSpc>
                <a:spcPct val="200000"/>
              </a:lnSpc>
              <a:buFont typeface="Wingdings" panose="05000000000000000000" pitchFamily="2" charset="2"/>
              <a:buChar char="n"/>
            </a:pPr>
            <a:r>
              <a:rPr lang="en-US" altLang="zh-CN" sz="2000" b="1" dirty="0">
                <a:solidFill>
                  <a:srgbClr val="B13F9A"/>
                </a:solidFill>
                <a:effectLst>
                  <a:outerShdw blurRad="31750" dist="25400" dir="5400000" algn="tl" rotWithShape="0">
                    <a:srgbClr val="000000">
                      <a:alpha val="25000"/>
                    </a:srgbClr>
                  </a:outerShdw>
                </a:effectLst>
                <a:latin typeface="Lucida Sans Unicode" panose="020B0602030504020204"/>
                <a:ea typeface="黑体" panose="02010609060101010101" charset="-122"/>
              </a:rPr>
              <a:t>App.2 – Blade Lithium-Ion Battery for BYD Company </a:t>
            </a:r>
          </a:p>
        </p:txBody>
      </p:sp>
      <p:sp>
        <p:nvSpPr>
          <p:cNvPr id="18" name="TextBox 17"/>
          <p:cNvSpPr txBox="1">
            <a:spLocks noChangeArrowheads="1"/>
          </p:cNvSpPr>
          <p:nvPr/>
        </p:nvSpPr>
        <p:spPr bwMode="auto">
          <a:xfrm>
            <a:off x="-5" y="6006862"/>
            <a:ext cx="12349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charset="-122"/>
              </a:defRPr>
            </a:lvl1pPr>
            <a:lvl2pPr marL="742950" indent="-285750" eaLnBrk="0" hangingPunct="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charset="-122"/>
              </a:defRPr>
            </a:lvl2pPr>
            <a:lvl3pPr marL="1143000" indent="-228600" eaLnBrk="0" hangingPunct="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charset="-122"/>
              </a:defRPr>
            </a:lvl3pPr>
            <a:lvl4pPr marL="16002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4pPr>
            <a:lvl5pPr marL="2057400" indent="-228600" eaLnBrk="0" hangingPunct="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charset="-122"/>
              </a:defRPr>
            </a:lvl9pPr>
          </a:lstStyle>
          <a:p>
            <a:pPr>
              <a:buNone/>
            </a:pPr>
            <a:r>
              <a:rPr lang="en-US" sz="1000" dirty="0">
                <a:solidFill>
                  <a:schemeClr val="tx1"/>
                </a:solidFill>
              </a:rPr>
              <a:t>Reference: 1. </a:t>
            </a:r>
            <a:r>
              <a:rPr lang="en-US" altLang="zh-CN" sz="1000" dirty="0">
                <a:solidFill>
                  <a:schemeClr val="tx1"/>
                </a:solidFill>
              </a:rPr>
              <a:t>S. Bu, G. Lu, E. </a:t>
            </a:r>
            <a:r>
              <a:rPr lang="en-US" altLang="zh-CN" sz="1000" dirty="0" err="1">
                <a:solidFill>
                  <a:schemeClr val="tx1"/>
                </a:solidFill>
              </a:rPr>
              <a:t>Yim</a:t>
            </a:r>
            <a:r>
              <a:rPr lang="en-US" altLang="zh-CN" sz="1000" dirty="0">
                <a:solidFill>
                  <a:schemeClr val="tx1"/>
                </a:solidFill>
              </a:rPr>
              <a:t> </a:t>
            </a:r>
            <a:r>
              <a:rPr lang="en-US" altLang="zh-CN" sz="1000">
                <a:solidFill>
                  <a:schemeClr val="tx1"/>
                </a:solidFill>
              </a:rPr>
              <a:t>and  </a:t>
            </a:r>
            <a:r>
              <a:rPr lang="en-US" altLang="zh-CN" sz="1000" b="1">
                <a:solidFill>
                  <a:schemeClr val="tx1"/>
                </a:solidFill>
              </a:rPr>
              <a:t>C</a:t>
            </a:r>
            <a:r>
              <a:rPr lang="en-US" altLang="zh-CN" sz="1000" b="1" dirty="0">
                <a:solidFill>
                  <a:schemeClr val="tx1"/>
                </a:solidFill>
              </a:rPr>
              <a:t>. Lei</a:t>
            </a:r>
            <a:r>
              <a:rPr lang="en-US" altLang="zh-CN" sz="1000" dirty="0">
                <a:solidFill>
                  <a:schemeClr val="tx1"/>
                </a:solidFill>
              </a:rPr>
              <a:t>, “A Health Index System and Method of Predicting Health Condition in Underground Cables,” HK30064886, 08/07/2023, Hong Kong.</a:t>
            </a:r>
            <a:r>
              <a:rPr lang="en-US" altLang="zh-CN" sz="1000" b="1" i="1" dirty="0"/>
              <a:t> </a:t>
            </a:r>
            <a:r>
              <a:rPr lang="en-US" altLang="zh-CN" sz="1000" b="1" dirty="0"/>
              <a:t>(Winning the Golden Prize at </a:t>
            </a:r>
            <a:r>
              <a:rPr lang="en-US" altLang="zh-CN" sz="1000" dirty="0"/>
              <a:t> </a:t>
            </a:r>
            <a:r>
              <a:rPr lang="en-US" altLang="zh-CN" sz="1000" b="1" dirty="0"/>
              <a:t>49th The International Exhibition of Inventions Geneva, Switzerland, 2024)</a:t>
            </a:r>
            <a:endParaRPr lang="en-US" altLang="zh-CN" sz="1000"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iRS 2021 PPT Theme (16_9)">
  <a:themeElements>
    <a:clrScheme name="Custom 12">
      <a:dk1>
        <a:srgbClr val="323A3E"/>
      </a:dk1>
      <a:lt1>
        <a:sysClr val="window" lastClr="FFFFFF"/>
      </a:lt1>
      <a:dk2>
        <a:srgbClr val="335B74"/>
      </a:dk2>
      <a:lt2>
        <a:srgbClr val="DFE3E5"/>
      </a:lt2>
      <a:accent1>
        <a:srgbClr val="00B0F0"/>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CAiRS 2021 PPT Theme (16_9)">
  <a:themeElements>
    <a:clrScheme name="Custom 12">
      <a:dk1>
        <a:srgbClr val="323A3E"/>
      </a:dk1>
      <a:lt1>
        <a:sysClr val="window" lastClr="FFFFFF"/>
      </a:lt1>
      <a:dk2>
        <a:srgbClr val="335B74"/>
      </a:dk2>
      <a:lt2>
        <a:srgbClr val="DFE3E5"/>
      </a:lt2>
      <a:accent1>
        <a:srgbClr val="00B0F0"/>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2187</Words>
  <Application>Microsoft Office PowerPoint</Application>
  <PresentationFormat>自定义</PresentationFormat>
  <Paragraphs>359</Paragraphs>
  <Slides>23</Slides>
  <Notes>23</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23</vt:i4>
      </vt:variant>
    </vt:vector>
  </HeadingPairs>
  <TitlesOfParts>
    <vt:vector size="27" baseType="lpstr">
      <vt:lpstr>CAiRS 2021 PPT Theme (16_9)</vt:lpstr>
      <vt:lpstr>1_CAiRS 2021 PPT Theme (16_9)</vt:lpstr>
      <vt:lpstr>Equation</vt:lpstr>
      <vt:lpstr>Visio</vt:lpstr>
      <vt:lpstr>Power System Optimization &amp; Battery Simulation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dc:title>
  <dc:creator>Wilson Law</dc:creator>
  <cp:lastModifiedBy>Chao Lei</cp:lastModifiedBy>
  <cp:revision>1402</cp:revision>
  <cp:lastPrinted>2023-08-09T06:40:00Z</cp:lastPrinted>
  <dcterms:created xsi:type="dcterms:W3CDTF">2021-01-11T03:45:00Z</dcterms:created>
  <dcterms:modified xsi:type="dcterms:W3CDTF">2024-09-09T01:18:19Z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2052-11.8.2.10229</vt:lpwstr>
  </property>
</Properties>
</file>